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bookmarkIdSeed="2">
  <p:sldMasterIdLst>
    <p:sldMasterId id="2147483759" r:id="rId4"/>
    <p:sldMasterId id="2147483692" r:id="rId5"/>
  </p:sldMasterIdLst>
  <p:notesMasterIdLst>
    <p:notesMasterId r:id="rId67"/>
  </p:notesMasterIdLst>
  <p:handoutMasterIdLst>
    <p:handoutMasterId r:id="rId68"/>
  </p:handoutMasterIdLst>
  <p:sldIdLst>
    <p:sldId id="330" r:id="rId6"/>
    <p:sldId id="594" r:id="rId7"/>
    <p:sldId id="359" r:id="rId8"/>
    <p:sldId id="538" r:id="rId9"/>
    <p:sldId id="588" r:id="rId10"/>
    <p:sldId id="539" r:id="rId11"/>
    <p:sldId id="541" r:id="rId12"/>
    <p:sldId id="542" r:id="rId13"/>
    <p:sldId id="543" r:id="rId14"/>
    <p:sldId id="544" r:id="rId15"/>
    <p:sldId id="545" r:id="rId16"/>
    <p:sldId id="546" r:id="rId17"/>
    <p:sldId id="547" r:id="rId18"/>
    <p:sldId id="548" r:id="rId19"/>
    <p:sldId id="549" r:id="rId20"/>
    <p:sldId id="586" r:id="rId21"/>
    <p:sldId id="568" r:id="rId22"/>
    <p:sldId id="550" r:id="rId23"/>
    <p:sldId id="551" r:id="rId24"/>
    <p:sldId id="552" r:id="rId25"/>
    <p:sldId id="553" r:id="rId26"/>
    <p:sldId id="554" r:id="rId27"/>
    <p:sldId id="555" r:id="rId28"/>
    <p:sldId id="556" r:id="rId29"/>
    <p:sldId id="557" r:id="rId30"/>
    <p:sldId id="558" r:id="rId31"/>
    <p:sldId id="559" r:id="rId32"/>
    <p:sldId id="383" r:id="rId33"/>
    <p:sldId id="560" r:id="rId34"/>
    <p:sldId id="561" r:id="rId35"/>
    <p:sldId id="562" r:id="rId36"/>
    <p:sldId id="563" r:id="rId37"/>
    <p:sldId id="564" r:id="rId38"/>
    <p:sldId id="565" r:id="rId39"/>
    <p:sldId id="566" r:id="rId40"/>
    <p:sldId id="570" r:id="rId41"/>
    <p:sldId id="571" r:id="rId42"/>
    <p:sldId id="572" r:id="rId43"/>
    <p:sldId id="573" r:id="rId44"/>
    <p:sldId id="574" r:id="rId45"/>
    <p:sldId id="567" r:id="rId46"/>
    <p:sldId id="569" r:id="rId47"/>
    <p:sldId id="575" r:id="rId48"/>
    <p:sldId id="576" r:id="rId49"/>
    <p:sldId id="577" r:id="rId50"/>
    <p:sldId id="578" r:id="rId51"/>
    <p:sldId id="579" r:id="rId52"/>
    <p:sldId id="580" r:id="rId53"/>
    <p:sldId id="581" r:id="rId54"/>
    <p:sldId id="582" r:id="rId55"/>
    <p:sldId id="587" r:id="rId56"/>
    <p:sldId id="589" r:id="rId57"/>
    <p:sldId id="583" r:id="rId58"/>
    <p:sldId id="584" r:id="rId59"/>
    <p:sldId id="593" r:id="rId60"/>
    <p:sldId id="590" r:id="rId61"/>
    <p:sldId id="591" r:id="rId62"/>
    <p:sldId id="592" r:id="rId63"/>
    <p:sldId id="414" r:id="rId64"/>
    <p:sldId id="427" r:id="rId65"/>
    <p:sldId id="358" r:id="rId6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8769A"/>
    <a:srgbClr val="38D9DD"/>
    <a:srgbClr val="F57921"/>
    <a:srgbClr val="272936"/>
    <a:srgbClr val="9E9CB4"/>
    <a:srgbClr val="7FCBC9"/>
    <a:srgbClr val="261E5E"/>
    <a:srgbClr val="345A99"/>
    <a:srgbClr val="FF0A7B"/>
    <a:srgbClr val="CDA4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B90F72A-1AAD-4484-B73F-C3DEE4A0B14F}" v="1" dt="2025-02-24T08:55:54.65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494" autoAdjust="0"/>
    <p:restoredTop sz="96301" autoAdjust="0"/>
  </p:normalViewPr>
  <p:slideViewPr>
    <p:cSldViewPr snapToGrid="0" showGuides="1">
      <p:cViewPr varScale="1">
        <p:scale>
          <a:sx n="153" d="100"/>
          <a:sy n="153" d="100"/>
        </p:scale>
        <p:origin x="1104" y="14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4" d="100"/>
          <a:sy n="84" d="100"/>
        </p:scale>
        <p:origin x="2976" y="10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66" Type="http://schemas.openxmlformats.org/officeDocument/2006/relationships/slide" Target="slides/slide61.xml"/><Relationship Id="rId74" Type="http://schemas.microsoft.com/office/2015/10/relationships/revisionInfo" Target="revisionInfo.xml"/><Relationship Id="rId5" Type="http://schemas.openxmlformats.org/officeDocument/2006/relationships/slideMaster" Target="slideMasters/slideMaster2.xml"/><Relationship Id="rId61" Type="http://schemas.openxmlformats.org/officeDocument/2006/relationships/slide" Target="slides/slide56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presProps" Target="presProps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" Type="http://schemas.openxmlformats.org/officeDocument/2006/relationships/slide" Target="slides/slide2.xml"/><Relationship Id="rId71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Iulian Ilie-Nemedi" userId="c5ffad915e5e9439" providerId="LiveId" clId="{7C833B37-1480-BC4E-B657-21B37835A78E}"/>
    <pc:docChg chg="undo custSel addSld delSld modSld">
      <pc:chgData name="Iulian Ilie-Nemedi" userId="c5ffad915e5e9439" providerId="LiveId" clId="{7C833B37-1480-BC4E-B657-21B37835A78E}" dt="2023-02-24T21:56:51.408" v="18" actId="1076"/>
      <pc:docMkLst>
        <pc:docMk/>
      </pc:docMkLst>
      <pc:sldChg chg="del">
        <pc:chgData name="Iulian Ilie-Nemedi" userId="c5ffad915e5e9439" providerId="LiveId" clId="{7C833B37-1480-BC4E-B657-21B37835A78E}" dt="2023-02-24T21:54:18.250" v="0" actId="2696"/>
        <pc:sldMkLst>
          <pc:docMk/>
          <pc:sldMk cId="459170904" sldId="362"/>
        </pc:sldMkLst>
      </pc:sldChg>
      <pc:sldChg chg="add">
        <pc:chgData name="Iulian Ilie-Nemedi" userId="c5ffad915e5e9439" providerId="LiveId" clId="{7C833B37-1480-BC4E-B657-21B37835A78E}" dt="2023-02-24T21:54:53.203" v="1"/>
        <pc:sldMkLst>
          <pc:docMk/>
          <pc:sldMk cId="2352598445" sldId="362"/>
        </pc:sldMkLst>
      </pc:sldChg>
      <pc:sldChg chg="addSp modSp add mod">
        <pc:chgData name="Iulian Ilie-Nemedi" userId="c5ffad915e5e9439" providerId="LiveId" clId="{7C833B37-1480-BC4E-B657-21B37835A78E}" dt="2023-02-24T21:56:51.408" v="18" actId="1076"/>
        <pc:sldMkLst>
          <pc:docMk/>
          <pc:sldMk cId="421380814" sldId="469"/>
        </pc:sldMkLst>
      </pc:sldChg>
    </pc:docChg>
  </pc:docChgLst>
  <pc:docChgLst>
    <pc:chgData name="Iulian Ilie-Nemedi" userId="c5ffad915e5e9439" providerId="LiveId" clId="{0D1E8A4E-CFBA-460B-A4E8-F94AAAF87300}"/>
    <pc:docChg chg="undo custSel addSld delSld modSld">
      <pc:chgData name="Iulian Ilie-Nemedi" userId="c5ffad915e5e9439" providerId="LiveId" clId="{0D1E8A4E-CFBA-460B-A4E8-F94AAAF87300}" dt="2024-04-12T03:46:00.045" v="1042" actId="1076"/>
      <pc:docMkLst>
        <pc:docMk/>
      </pc:docMkLst>
      <pc:sldChg chg="addSp modSp">
        <pc:chgData name="Iulian Ilie-Nemedi" userId="c5ffad915e5e9439" providerId="LiveId" clId="{0D1E8A4E-CFBA-460B-A4E8-F94AAAF87300}" dt="2024-04-04T17:53:01.518" v="18"/>
        <pc:sldMkLst>
          <pc:docMk/>
          <pc:sldMk cId="925986790" sldId="330"/>
        </pc:sldMkLst>
      </pc:sldChg>
      <pc:sldChg chg="modAnim">
        <pc:chgData name="Iulian Ilie-Nemedi" userId="c5ffad915e5e9439" providerId="LiveId" clId="{0D1E8A4E-CFBA-460B-A4E8-F94AAAF87300}" dt="2024-04-04T17:52:48.093" v="17"/>
        <pc:sldMkLst>
          <pc:docMk/>
          <pc:sldMk cId="1508386829" sldId="358"/>
        </pc:sldMkLst>
      </pc:sldChg>
      <pc:sldChg chg="modSp mod modAnim">
        <pc:chgData name="Iulian Ilie-Nemedi" userId="c5ffad915e5e9439" providerId="LiveId" clId="{0D1E8A4E-CFBA-460B-A4E8-F94AAAF87300}" dt="2024-04-04T18:32:22.873" v="157"/>
        <pc:sldMkLst>
          <pc:docMk/>
          <pc:sldMk cId="4235271135" sldId="359"/>
        </pc:sldMkLst>
      </pc:sldChg>
      <pc:sldChg chg="addSp modSp mod modAnim">
        <pc:chgData name="Iulian Ilie-Nemedi" userId="c5ffad915e5e9439" providerId="LiveId" clId="{0D1E8A4E-CFBA-460B-A4E8-F94AAAF87300}" dt="2024-04-04T18:11:03.436" v="30" actId="255"/>
        <pc:sldMkLst>
          <pc:docMk/>
          <pc:sldMk cId="3070646046" sldId="414"/>
        </pc:sldMkLst>
      </pc:sldChg>
      <pc:sldChg chg="modAnim">
        <pc:chgData name="Iulian Ilie-Nemedi" userId="c5ffad915e5e9439" providerId="LiveId" clId="{0D1E8A4E-CFBA-460B-A4E8-F94AAAF87300}" dt="2024-04-04T17:52:42.715" v="15"/>
        <pc:sldMkLst>
          <pc:docMk/>
          <pc:sldMk cId="884844249" sldId="427"/>
        </pc:sldMkLst>
      </pc:sldChg>
      <pc:sldChg chg="modAnim">
        <pc:chgData name="Iulian Ilie-Nemedi" userId="c5ffad915e5e9439" providerId="LiveId" clId="{0D1E8A4E-CFBA-460B-A4E8-F94AAAF87300}" dt="2024-04-04T18:33:45.096" v="166"/>
        <pc:sldMkLst>
          <pc:docMk/>
          <pc:sldMk cId="1331271061" sldId="538"/>
        </pc:sldMkLst>
      </pc:sldChg>
      <pc:sldChg chg="modSp modAnim">
        <pc:chgData name="Iulian Ilie-Nemedi" userId="c5ffad915e5e9439" providerId="LiveId" clId="{0D1E8A4E-CFBA-460B-A4E8-F94AAAF87300}" dt="2024-04-04T18:35:47.768" v="184" actId="20577"/>
        <pc:sldMkLst>
          <pc:docMk/>
          <pc:sldMk cId="3899728587" sldId="539"/>
        </pc:sldMkLst>
      </pc:sldChg>
      <pc:sldChg chg="modSp mod modAnim">
        <pc:chgData name="Iulian Ilie-Nemedi" userId="c5ffad915e5e9439" providerId="LiveId" clId="{0D1E8A4E-CFBA-460B-A4E8-F94AAAF87300}" dt="2024-04-05T09:59:43.783" v="951" actId="20577"/>
        <pc:sldMkLst>
          <pc:docMk/>
          <pc:sldMk cId="2836563976" sldId="541"/>
        </pc:sldMkLst>
      </pc:sldChg>
      <pc:sldChg chg="modSp mod modAnim">
        <pc:chgData name="Iulian Ilie-Nemedi" userId="c5ffad915e5e9439" providerId="LiveId" clId="{0D1E8A4E-CFBA-460B-A4E8-F94AAAF87300}" dt="2024-04-05T09:59:53.053" v="959" actId="27636"/>
        <pc:sldMkLst>
          <pc:docMk/>
          <pc:sldMk cId="29880424" sldId="542"/>
        </pc:sldMkLst>
      </pc:sldChg>
      <pc:sldChg chg="modSp mod modAnim">
        <pc:chgData name="Iulian Ilie-Nemedi" userId="c5ffad915e5e9439" providerId="LiveId" clId="{0D1E8A4E-CFBA-460B-A4E8-F94AAAF87300}" dt="2024-04-05T09:59:58.826" v="964" actId="20577"/>
        <pc:sldMkLst>
          <pc:docMk/>
          <pc:sldMk cId="1937312257" sldId="543"/>
        </pc:sldMkLst>
      </pc:sldChg>
      <pc:sldChg chg="modSp mod modAnim">
        <pc:chgData name="Iulian Ilie-Nemedi" userId="c5ffad915e5e9439" providerId="LiveId" clId="{0D1E8A4E-CFBA-460B-A4E8-F94AAAF87300}" dt="2024-04-05T10:00:04.329" v="968" actId="20577"/>
        <pc:sldMkLst>
          <pc:docMk/>
          <pc:sldMk cId="1427202174" sldId="544"/>
        </pc:sldMkLst>
      </pc:sldChg>
      <pc:sldChg chg="modSp mod modAnim">
        <pc:chgData name="Iulian Ilie-Nemedi" userId="c5ffad915e5e9439" providerId="LiveId" clId="{0D1E8A4E-CFBA-460B-A4E8-F94AAAF87300}" dt="2024-04-04T18:47:58.178" v="267"/>
        <pc:sldMkLst>
          <pc:docMk/>
          <pc:sldMk cId="3957418815" sldId="545"/>
        </pc:sldMkLst>
      </pc:sldChg>
      <pc:sldChg chg="modAnim">
        <pc:chgData name="Iulian Ilie-Nemedi" userId="c5ffad915e5e9439" providerId="LiveId" clId="{0D1E8A4E-CFBA-460B-A4E8-F94AAAF87300}" dt="2024-04-04T18:50:35.829" v="280"/>
        <pc:sldMkLst>
          <pc:docMk/>
          <pc:sldMk cId="1532407191" sldId="546"/>
        </pc:sldMkLst>
      </pc:sldChg>
      <pc:sldChg chg="modAnim">
        <pc:chgData name="Iulian Ilie-Nemedi" userId="c5ffad915e5e9439" providerId="LiveId" clId="{0D1E8A4E-CFBA-460B-A4E8-F94AAAF87300}" dt="2024-04-04T18:50:44.982" v="282"/>
        <pc:sldMkLst>
          <pc:docMk/>
          <pc:sldMk cId="1309054747" sldId="547"/>
        </pc:sldMkLst>
      </pc:sldChg>
      <pc:sldChg chg="modAnim">
        <pc:chgData name="Iulian Ilie-Nemedi" userId="c5ffad915e5e9439" providerId="LiveId" clId="{0D1E8A4E-CFBA-460B-A4E8-F94AAAF87300}" dt="2024-04-04T18:50:54.268" v="285"/>
        <pc:sldMkLst>
          <pc:docMk/>
          <pc:sldMk cId="1274843469" sldId="548"/>
        </pc:sldMkLst>
      </pc:sldChg>
      <pc:sldChg chg="addSp modSp mod modAnim">
        <pc:chgData name="Iulian Ilie-Nemedi" userId="c5ffad915e5e9439" providerId="LiveId" clId="{0D1E8A4E-CFBA-460B-A4E8-F94AAAF87300}" dt="2024-04-04T18:54:19.709" v="341"/>
        <pc:sldMkLst>
          <pc:docMk/>
          <pc:sldMk cId="426024139" sldId="549"/>
        </pc:sldMkLst>
      </pc:sldChg>
      <pc:sldChg chg="modSp modAnim">
        <pc:chgData name="Iulian Ilie-Nemedi" userId="c5ffad915e5e9439" providerId="LiveId" clId="{0D1E8A4E-CFBA-460B-A4E8-F94AAAF87300}" dt="2024-04-04T18:58:28.641" v="395"/>
        <pc:sldMkLst>
          <pc:docMk/>
          <pc:sldMk cId="1055732947" sldId="550"/>
        </pc:sldMkLst>
      </pc:sldChg>
      <pc:sldChg chg="modAnim">
        <pc:chgData name="Iulian Ilie-Nemedi" userId="c5ffad915e5e9439" providerId="LiveId" clId="{0D1E8A4E-CFBA-460B-A4E8-F94AAAF87300}" dt="2024-04-04T19:01:43.145" v="430"/>
        <pc:sldMkLst>
          <pc:docMk/>
          <pc:sldMk cId="772253482" sldId="551"/>
        </pc:sldMkLst>
      </pc:sldChg>
      <pc:sldChg chg="addSp modSp modAnim">
        <pc:chgData name="Iulian Ilie-Nemedi" userId="c5ffad915e5e9439" providerId="LiveId" clId="{0D1E8A4E-CFBA-460B-A4E8-F94AAAF87300}" dt="2024-04-12T03:41:34.728" v="972"/>
        <pc:sldMkLst>
          <pc:docMk/>
          <pc:sldMk cId="3589000353" sldId="552"/>
        </pc:sldMkLst>
      </pc:sldChg>
      <pc:sldChg chg="addSp modSp modAnim">
        <pc:chgData name="Iulian Ilie-Nemedi" userId="c5ffad915e5e9439" providerId="LiveId" clId="{0D1E8A4E-CFBA-460B-A4E8-F94AAAF87300}" dt="2024-04-12T03:41:41.915" v="973"/>
        <pc:sldMkLst>
          <pc:docMk/>
          <pc:sldMk cId="1033620373" sldId="553"/>
        </pc:sldMkLst>
      </pc:sldChg>
      <pc:sldChg chg="addSp modSp modAnim">
        <pc:chgData name="Iulian Ilie-Nemedi" userId="c5ffad915e5e9439" providerId="LiveId" clId="{0D1E8A4E-CFBA-460B-A4E8-F94AAAF87300}" dt="2024-04-12T03:41:45.843" v="974"/>
        <pc:sldMkLst>
          <pc:docMk/>
          <pc:sldMk cId="2650626816" sldId="554"/>
        </pc:sldMkLst>
      </pc:sldChg>
      <pc:sldChg chg="addSp modSp mod modAnim">
        <pc:chgData name="Iulian Ilie-Nemedi" userId="c5ffad915e5e9439" providerId="LiveId" clId="{0D1E8A4E-CFBA-460B-A4E8-F94AAAF87300}" dt="2024-04-12T03:42:09.114" v="981" actId="1076"/>
        <pc:sldMkLst>
          <pc:docMk/>
          <pc:sldMk cId="3408407187" sldId="555"/>
        </pc:sldMkLst>
      </pc:sldChg>
      <pc:sldChg chg="addSp modSp mod modAnim">
        <pc:chgData name="Iulian Ilie-Nemedi" userId="c5ffad915e5e9439" providerId="LiveId" clId="{0D1E8A4E-CFBA-460B-A4E8-F94AAAF87300}" dt="2024-04-12T03:42:14.375" v="982"/>
        <pc:sldMkLst>
          <pc:docMk/>
          <pc:sldMk cId="2205890908" sldId="556"/>
        </pc:sldMkLst>
      </pc:sldChg>
      <pc:sldChg chg="addSp modSp mod modAnim">
        <pc:chgData name="Iulian Ilie-Nemedi" userId="c5ffad915e5e9439" providerId="LiveId" clId="{0D1E8A4E-CFBA-460B-A4E8-F94AAAF87300}" dt="2024-04-12T03:42:40.016" v="990" actId="1076"/>
        <pc:sldMkLst>
          <pc:docMk/>
          <pc:sldMk cId="3612925480" sldId="557"/>
        </pc:sldMkLst>
      </pc:sldChg>
      <pc:sldChg chg="addSp modSp mod modAnim">
        <pc:chgData name="Iulian Ilie-Nemedi" userId="c5ffad915e5e9439" providerId="LiveId" clId="{0D1E8A4E-CFBA-460B-A4E8-F94AAAF87300}" dt="2024-04-12T03:42:53.314" v="992" actId="1076"/>
        <pc:sldMkLst>
          <pc:docMk/>
          <pc:sldMk cId="782739075" sldId="558"/>
        </pc:sldMkLst>
      </pc:sldChg>
      <pc:sldChg chg="modSp modAnim">
        <pc:chgData name="Iulian Ilie-Nemedi" userId="c5ffad915e5e9439" providerId="LiveId" clId="{0D1E8A4E-CFBA-460B-A4E8-F94AAAF87300}" dt="2024-04-05T09:58:09.334" v="945" actId="20577"/>
        <pc:sldMkLst>
          <pc:docMk/>
          <pc:sldMk cId="1507145447" sldId="559"/>
        </pc:sldMkLst>
      </pc:sldChg>
      <pc:sldChg chg="modAnim">
        <pc:chgData name="Iulian Ilie-Nemedi" userId="c5ffad915e5e9439" providerId="LiveId" clId="{0D1E8A4E-CFBA-460B-A4E8-F94AAAF87300}" dt="2024-04-04T19:06:51.672" v="501"/>
        <pc:sldMkLst>
          <pc:docMk/>
          <pc:sldMk cId="4048441346" sldId="560"/>
        </pc:sldMkLst>
      </pc:sldChg>
      <pc:sldChg chg="modSp mod modAnim">
        <pc:chgData name="Iulian Ilie-Nemedi" userId="c5ffad915e5e9439" providerId="LiveId" clId="{0D1E8A4E-CFBA-460B-A4E8-F94AAAF87300}" dt="2024-04-05T04:20:38.129" v="608"/>
        <pc:sldMkLst>
          <pc:docMk/>
          <pc:sldMk cId="3034866585" sldId="561"/>
        </pc:sldMkLst>
      </pc:sldChg>
      <pc:sldChg chg="modAnim">
        <pc:chgData name="Iulian Ilie-Nemedi" userId="c5ffad915e5e9439" providerId="LiveId" clId="{0D1E8A4E-CFBA-460B-A4E8-F94AAAF87300}" dt="2024-04-05T04:24:37.447" v="638"/>
        <pc:sldMkLst>
          <pc:docMk/>
          <pc:sldMk cId="3935744807" sldId="562"/>
        </pc:sldMkLst>
      </pc:sldChg>
      <pc:sldChg chg="modAnim">
        <pc:chgData name="Iulian Ilie-Nemedi" userId="c5ffad915e5e9439" providerId="LiveId" clId="{0D1E8A4E-CFBA-460B-A4E8-F94AAAF87300}" dt="2024-04-05T04:27:01.909" v="659"/>
        <pc:sldMkLst>
          <pc:docMk/>
          <pc:sldMk cId="1184114943" sldId="563"/>
        </pc:sldMkLst>
      </pc:sldChg>
      <pc:sldChg chg="modAnim">
        <pc:chgData name="Iulian Ilie-Nemedi" userId="c5ffad915e5e9439" providerId="LiveId" clId="{0D1E8A4E-CFBA-460B-A4E8-F94AAAF87300}" dt="2024-04-05T04:32:06.902" v="695"/>
        <pc:sldMkLst>
          <pc:docMk/>
          <pc:sldMk cId="2330880717" sldId="564"/>
        </pc:sldMkLst>
      </pc:sldChg>
      <pc:sldChg chg="modAnim">
        <pc:chgData name="Iulian Ilie-Nemedi" userId="c5ffad915e5e9439" providerId="LiveId" clId="{0D1E8A4E-CFBA-460B-A4E8-F94AAAF87300}" dt="2024-04-05T04:28:56.495" v="674"/>
        <pc:sldMkLst>
          <pc:docMk/>
          <pc:sldMk cId="2289658448" sldId="565"/>
        </pc:sldMkLst>
      </pc:sldChg>
      <pc:sldChg chg="modSp modAnim">
        <pc:chgData name="Iulian Ilie-Nemedi" userId="c5ffad915e5e9439" providerId="LiveId" clId="{0D1E8A4E-CFBA-460B-A4E8-F94AAAF87300}" dt="2024-04-05T04:33:10.788" v="705"/>
        <pc:sldMkLst>
          <pc:docMk/>
          <pc:sldMk cId="3281192474" sldId="566"/>
        </pc:sldMkLst>
      </pc:sldChg>
      <pc:sldChg chg="modAnim">
        <pc:chgData name="Iulian Ilie-Nemedi" userId="c5ffad915e5e9439" providerId="LiveId" clId="{0D1E8A4E-CFBA-460B-A4E8-F94AAAF87300}" dt="2024-04-05T04:36:03.154" v="772"/>
        <pc:sldMkLst>
          <pc:docMk/>
          <pc:sldMk cId="2113851523" sldId="567"/>
        </pc:sldMkLst>
      </pc:sldChg>
      <pc:sldChg chg="addSp modSp modAnim">
        <pc:chgData name="Iulian Ilie-Nemedi" userId="c5ffad915e5e9439" providerId="LiveId" clId="{0D1E8A4E-CFBA-460B-A4E8-F94AAAF87300}" dt="2024-04-12T03:43:10.399" v="994" actId="1076"/>
        <pc:sldMkLst>
          <pc:docMk/>
          <pc:sldMk cId="3454873215" sldId="570"/>
        </pc:sldMkLst>
      </pc:sldChg>
      <pc:sldChg chg="addSp modSp mod modAnim">
        <pc:chgData name="Iulian Ilie-Nemedi" userId="c5ffad915e5e9439" providerId="LiveId" clId="{0D1E8A4E-CFBA-460B-A4E8-F94AAAF87300}" dt="2024-04-12T03:43:24.750" v="996" actId="1076"/>
        <pc:sldMkLst>
          <pc:docMk/>
          <pc:sldMk cId="1302555224" sldId="571"/>
        </pc:sldMkLst>
      </pc:sldChg>
      <pc:sldChg chg="addSp modSp mod modAnim">
        <pc:chgData name="Iulian Ilie-Nemedi" userId="c5ffad915e5e9439" providerId="LiveId" clId="{0D1E8A4E-CFBA-460B-A4E8-F94AAAF87300}" dt="2024-04-12T03:43:38.965" v="1000" actId="1076"/>
        <pc:sldMkLst>
          <pc:docMk/>
          <pc:sldMk cId="3926378653" sldId="572"/>
        </pc:sldMkLst>
      </pc:sldChg>
      <pc:sldChg chg="addSp modSp mod modAnim">
        <pc:chgData name="Iulian Ilie-Nemedi" userId="c5ffad915e5e9439" providerId="LiveId" clId="{0D1E8A4E-CFBA-460B-A4E8-F94AAAF87300}" dt="2024-04-12T03:43:43.953" v="1002" actId="1076"/>
        <pc:sldMkLst>
          <pc:docMk/>
          <pc:sldMk cId="2582015687" sldId="573"/>
        </pc:sldMkLst>
      </pc:sldChg>
      <pc:sldChg chg="addSp modSp mod modAnim">
        <pc:chgData name="Iulian Ilie-Nemedi" userId="c5ffad915e5e9439" providerId="LiveId" clId="{0D1E8A4E-CFBA-460B-A4E8-F94AAAF87300}" dt="2024-04-12T03:43:55.137" v="1004" actId="1076"/>
        <pc:sldMkLst>
          <pc:docMk/>
          <pc:sldMk cId="2756616203" sldId="574"/>
        </pc:sldMkLst>
      </pc:sldChg>
      <pc:sldChg chg="modAnim">
        <pc:chgData name="Iulian Ilie-Nemedi" userId="c5ffad915e5e9439" providerId="LiveId" clId="{0D1E8A4E-CFBA-460B-A4E8-F94AAAF87300}" dt="2024-04-05T04:37:49.463" v="781"/>
        <pc:sldMkLst>
          <pc:docMk/>
          <pc:sldMk cId="3835609345" sldId="575"/>
        </pc:sldMkLst>
      </pc:sldChg>
      <pc:sldChg chg="modSp modAnim">
        <pc:chgData name="Iulian Ilie-Nemedi" userId="c5ffad915e5e9439" providerId="LiveId" clId="{0D1E8A4E-CFBA-460B-A4E8-F94AAAF87300}" dt="2024-04-05T04:40:14.253" v="801" actId="20577"/>
        <pc:sldMkLst>
          <pc:docMk/>
          <pc:sldMk cId="3281040871" sldId="576"/>
        </pc:sldMkLst>
      </pc:sldChg>
      <pc:sldChg chg="modSp modAnim">
        <pc:chgData name="Iulian Ilie-Nemedi" userId="c5ffad915e5e9439" providerId="LiveId" clId="{0D1E8A4E-CFBA-460B-A4E8-F94AAAF87300}" dt="2024-04-05T04:40:21.279" v="807" actId="20577"/>
        <pc:sldMkLst>
          <pc:docMk/>
          <pc:sldMk cId="3974813241" sldId="577"/>
        </pc:sldMkLst>
      </pc:sldChg>
      <pc:sldChg chg="modSp modAnim">
        <pc:chgData name="Iulian Ilie-Nemedi" userId="c5ffad915e5e9439" providerId="LiveId" clId="{0D1E8A4E-CFBA-460B-A4E8-F94AAAF87300}" dt="2024-04-05T04:40:27.600" v="812" actId="20577"/>
        <pc:sldMkLst>
          <pc:docMk/>
          <pc:sldMk cId="3569401190" sldId="578"/>
        </pc:sldMkLst>
      </pc:sldChg>
      <pc:sldChg chg="modSp mod modAnim">
        <pc:chgData name="Iulian Ilie-Nemedi" userId="c5ffad915e5e9439" providerId="LiveId" clId="{0D1E8A4E-CFBA-460B-A4E8-F94AAAF87300}" dt="2024-04-05T04:40:47.213" v="820"/>
        <pc:sldMkLst>
          <pc:docMk/>
          <pc:sldMk cId="4292306811" sldId="579"/>
        </pc:sldMkLst>
      </pc:sldChg>
      <pc:sldChg chg="modAnim">
        <pc:chgData name="Iulian Ilie-Nemedi" userId="c5ffad915e5e9439" providerId="LiveId" clId="{0D1E8A4E-CFBA-460B-A4E8-F94AAAF87300}" dt="2024-04-05T04:41:24.031" v="823"/>
        <pc:sldMkLst>
          <pc:docMk/>
          <pc:sldMk cId="4062862719" sldId="580"/>
        </pc:sldMkLst>
      </pc:sldChg>
      <pc:sldChg chg="modSp modAnim">
        <pc:chgData name="Iulian Ilie-Nemedi" userId="c5ffad915e5e9439" providerId="LiveId" clId="{0D1E8A4E-CFBA-460B-A4E8-F94AAAF87300}" dt="2024-04-05T09:59:16.638" v="946" actId="6549"/>
        <pc:sldMkLst>
          <pc:docMk/>
          <pc:sldMk cId="1907857648" sldId="581"/>
        </pc:sldMkLst>
      </pc:sldChg>
      <pc:sldChg chg="addSp modSp modAnim">
        <pc:chgData name="Iulian Ilie-Nemedi" userId="c5ffad915e5e9439" providerId="LiveId" clId="{0D1E8A4E-CFBA-460B-A4E8-F94AAAF87300}" dt="2024-04-12T03:44:17.177" v="1006" actId="1076"/>
        <pc:sldMkLst>
          <pc:docMk/>
          <pc:sldMk cId="774549395" sldId="582"/>
        </pc:sldMkLst>
      </pc:sldChg>
      <pc:sldChg chg="modAnim">
        <pc:chgData name="Iulian Ilie-Nemedi" userId="c5ffad915e5e9439" providerId="LiveId" clId="{0D1E8A4E-CFBA-460B-A4E8-F94AAAF87300}" dt="2024-04-05T04:48:06.804" v="897"/>
        <pc:sldMkLst>
          <pc:docMk/>
          <pc:sldMk cId="489974167" sldId="583"/>
        </pc:sldMkLst>
      </pc:sldChg>
      <pc:sldChg chg="modAnim">
        <pc:chgData name="Iulian Ilie-Nemedi" userId="c5ffad915e5e9439" providerId="LiveId" clId="{0D1E8A4E-CFBA-460B-A4E8-F94AAAF87300}" dt="2024-04-04T18:57:46.095" v="390"/>
        <pc:sldMkLst>
          <pc:docMk/>
          <pc:sldMk cId="509356256" sldId="586"/>
        </pc:sldMkLst>
      </pc:sldChg>
      <pc:sldChg chg="addSp modSp mod modAnim">
        <pc:chgData name="Iulian Ilie-Nemedi" userId="c5ffad915e5e9439" providerId="LiveId" clId="{0D1E8A4E-CFBA-460B-A4E8-F94AAAF87300}" dt="2024-04-12T03:44:37.349" v="1012" actId="1076"/>
        <pc:sldMkLst>
          <pc:docMk/>
          <pc:sldMk cId="3532204808" sldId="587"/>
        </pc:sldMkLst>
      </pc:sldChg>
      <pc:sldChg chg="modSp modAnim">
        <pc:chgData name="Iulian Ilie-Nemedi" userId="c5ffad915e5e9439" providerId="LiveId" clId="{0D1E8A4E-CFBA-460B-A4E8-F94AAAF87300}" dt="2024-04-04T18:34:47.902" v="177"/>
        <pc:sldMkLst>
          <pc:docMk/>
          <pc:sldMk cId="2590461807" sldId="588"/>
        </pc:sldMkLst>
      </pc:sldChg>
      <pc:sldChg chg="addSp modSp mod modAnim">
        <pc:chgData name="Iulian Ilie-Nemedi" userId="c5ffad915e5e9439" providerId="LiveId" clId="{0D1E8A4E-CFBA-460B-A4E8-F94AAAF87300}" dt="2024-04-12T03:44:47.719" v="1015" actId="14100"/>
        <pc:sldMkLst>
          <pc:docMk/>
          <pc:sldMk cId="443228797" sldId="589"/>
        </pc:sldMkLst>
      </pc:sldChg>
      <pc:sldChg chg="addSp modSp mod modAnim">
        <pc:chgData name="Iulian Ilie-Nemedi" userId="c5ffad915e5e9439" providerId="LiveId" clId="{0D1E8A4E-CFBA-460B-A4E8-F94AAAF87300}" dt="2024-04-12T03:45:18.355" v="1024" actId="1076"/>
        <pc:sldMkLst>
          <pc:docMk/>
          <pc:sldMk cId="2496241050" sldId="590"/>
        </pc:sldMkLst>
      </pc:sldChg>
      <pc:sldChg chg="addSp modSp mod modAnim">
        <pc:chgData name="Iulian Ilie-Nemedi" userId="c5ffad915e5e9439" providerId="LiveId" clId="{0D1E8A4E-CFBA-460B-A4E8-F94AAAF87300}" dt="2024-04-12T03:45:39.527" v="1032" actId="1076"/>
        <pc:sldMkLst>
          <pc:docMk/>
          <pc:sldMk cId="283003646" sldId="591"/>
        </pc:sldMkLst>
      </pc:sldChg>
      <pc:sldChg chg="addSp modSp mod modAnim">
        <pc:chgData name="Iulian Ilie-Nemedi" userId="c5ffad915e5e9439" providerId="LiveId" clId="{0D1E8A4E-CFBA-460B-A4E8-F94AAAF87300}" dt="2024-04-12T03:46:00.045" v="1042" actId="1076"/>
        <pc:sldMkLst>
          <pc:docMk/>
          <pc:sldMk cId="2814942732" sldId="592"/>
        </pc:sldMkLst>
      </pc:sldChg>
      <pc:sldChg chg="modSp modAnim">
        <pc:chgData name="Iulian Ilie-Nemedi" userId="c5ffad915e5e9439" providerId="LiveId" clId="{0D1E8A4E-CFBA-460B-A4E8-F94AAAF87300}" dt="2024-04-05T10:23:19.521" v="971" actId="6549"/>
        <pc:sldMkLst>
          <pc:docMk/>
          <pc:sldMk cId="2216438195" sldId="593"/>
        </pc:sldMkLst>
      </pc:sldChg>
      <pc:sldChg chg="add del">
        <pc:chgData name="Iulian Ilie-Nemedi" userId="c5ffad915e5e9439" providerId="LiveId" clId="{0D1E8A4E-CFBA-460B-A4E8-F94AAAF87300}" dt="2024-04-12T03:43:31.650" v="998"/>
        <pc:sldMkLst>
          <pc:docMk/>
          <pc:sldMk cId="2785815614" sldId="594"/>
        </pc:sldMkLst>
      </pc:sldChg>
    </pc:docChg>
  </pc:docChgLst>
  <pc:docChgLst>
    <pc:chgData name="Iulian Ilie-Nemedi" userId="c5ffad915e5e9439" providerId="LiveId" clId="{460D4A45-8053-F643-BA15-DD3F5F93FBF7}"/>
    <pc:docChg chg="custSel modSld">
      <pc:chgData name="Iulian Ilie-Nemedi" userId="c5ffad915e5e9439" providerId="LiveId" clId="{460D4A45-8053-F643-BA15-DD3F5F93FBF7}" dt="2023-04-23T23:16:05.181" v="1320" actId="20577"/>
      <pc:docMkLst>
        <pc:docMk/>
      </pc:docMkLst>
      <pc:sldChg chg="modSp mod">
        <pc:chgData name="Iulian Ilie-Nemedi" userId="c5ffad915e5e9439" providerId="LiveId" clId="{460D4A45-8053-F643-BA15-DD3F5F93FBF7}" dt="2023-04-23T23:02:08.042" v="4" actId="255"/>
        <pc:sldMkLst>
          <pc:docMk/>
          <pc:sldMk cId="2289658448" sldId="565"/>
        </pc:sldMkLst>
      </pc:sldChg>
      <pc:sldChg chg="delSp modSp mod">
        <pc:chgData name="Iulian Ilie-Nemedi" userId="c5ffad915e5e9439" providerId="LiveId" clId="{460D4A45-8053-F643-BA15-DD3F5F93FBF7}" dt="2023-04-23T23:16:05.181" v="1320" actId="20577"/>
        <pc:sldMkLst>
          <pc:docMk/>
          <pc:sldMk cId="2216438195" sldId="593"/>
        </pc:sldMkLst>
      </pc:sldChg>
    </pc:docChg>
  </pc:docChgLst>
  <pc:docChgLst>
    <pc:chgData name="Iulian Ilie-Nemedi" userId="c5ffad915e5e9439" providerId="LiveId" clId="{6B90F72A-1AAD-4484-B73F-C3DEE4A0B14F}"/>
    <pc:docChg chg="addSld modSld">
      <pc:chgData name="Iulian Ilie-Nemedi" userId="c5ffad915e5e9439" providerId="LiveId" clId="{6B90F72A-1AAD-4484-B73F-C3DEE4A0B14F}" dt="2025-02-24T08:55:54.653" v="0"/>
      <pc:docMkLst>
        <pc:docMk/>
      </pc:docMkLst>
      <pc:sldChg chg="add">
        <pc:chgData name="Iulian Ilie-Nemedi" userId="c5ffad915e5e9439" providerId="LiveId" clId="{6B90F72A-1AAD-4484-B73F-C3DEE4A0B14F}" dt="2025-02-24T08:55:54.653" v="0"/>
        <pc:sldMkLst>
          <pc:docMk/>
          <pc:sldMk cId="507911850" sldId="594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DDCC7D9-4B34-4F85-9DAE-2C3C476C1C5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9C2724-FF66-4AEC-986C-F1ECF4911BC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763208-4D5B-44C4-A045-6495A8B44929}" type="datetimeFigureOut">
              <a:rPr lang="en-US" smtClean="0"/>
              <a:t>2/24/2025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C0D9D7-F7F2-409A-89D5-542D106E9AE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E35BE0-0675-46A0-81BD-572D42AE4E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1A1B75-E75A-491C-95D1-D70845B243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92403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89243F-B1BB-4202-BD78-416ACA555174}" type="datetimeFigureOut">
              <a:rPr lang="en-US" smtClean="0"/>
              <a:t>2/24/2025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8D2766-C49B-4C1A-9FEE-6F146754B0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0412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0487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68789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59925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88968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82026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7950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5799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57727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748352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88207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00737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79454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627073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286069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54814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336233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149714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954075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364905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818045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157906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19173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23781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593036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343139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790422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090344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48739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308560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361972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176561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449583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03043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588420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091169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711350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389732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607488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59974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432206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54570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485136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838837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08733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717566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459729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693211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103961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383310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997774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307213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72674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37938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61736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82616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62330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presentationgo.com/" TargetMode="Externa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DC080B99-07D2-4EFE-919F-8D441B19CBA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" y="0"/>
            <a:ext cx="12191994" cy="4159244"/>
          </a:xfrm>
          <a:custGeom>
            <a:avLst/>
            <a:gdLst>
              <a:gd name="connsiteX0" fmla="*/ 3009998 w 12191994"/>
              <a:gd name="connsiteY0" fmla="*/ 4228754 h 4242819"/>
              <a:gd name="connsiteX1" fmla="*/ 2899539 w 12191994"/>
              <a:gd name="connsiteY1" fmla="*/ 4233139 h 4242819"/>
              <a:gd name="connsiteX2" fmla="*/ 2823072 w 12191994"/>
              <a:gd name="connsiteY2" fmla="*/ 4234148 h 4242819"/>
              <a:gd name="connsiteX3" fmla="*/ 3675237 w 12191994"/>
              <a:gd name="connsiteY3" fmla="*/ 4200953 h 4242819"/>
              <a:gd name="connsiteX4" fmla="*/ 3622991 w 12191994"/>
              <a:gd name="connsiteY4" fmla="*/ 4204420 h 4242819"/>
              <a:gd name="connsiteX5" fmla="*/ 3510832 w 12191994"/>
              <a:gd name="connsiteY5" fmla="*/ 4208872 h 4242819"/>
              <a:gd name="connsiteX6" fmla="*/ 0 w 12191994"/>
              <a:gd name="connsiteY6" fmla="*/ 4156678 h 4242819"/>
              <a:gd name="connsiteX7" fmla="*/ 61025 w 12191994"/>
              <a:gd name="connsiteY7" fmla="*/ 4162195 h 4242819"/>
              <a:gd name="connsiteX8" fmla="*/ 2166125 w 12191994"/>
              <a:gd name="connsiteY8" fmla="*/ 4242818 h 4242819"/>
              <a:gd name="connsiteX9" fmla="*/ 2166418 w 12191994"/>
              <a:gd name="connsiteY9" fmla="*/ 4242815 h 4242819"/>
              <a:gd name="connsiteX10" fmla="*/ 2166128 w 12191994"/>
              <a:gd name="connsiteY10" fmla="*/ 4242819 h 4242819"/>
              <a:gd name="connsiteX11" fmla="*/ 61028 w 12191994"/>
              <a:gd name="connsiteY11" fmla="*/ 4162196 h 4242819"/>
              <a:gd name="connsiteX12" fmla="*/ 0 w 12191994"/>
              <a:gd name="connsiteY12" fmla="*/ 4156679 h 4242819"/>
              <a:gd name="connsiteX13" fmla="*/ 0 w 12191994"/>
              <a:gd name="connsiteY13" fmla="*/ 0 h 4242819"/>
              <a:gd name="connsiteX14" fmla="*/ 12191994 w 12191994"/>
              <a:gd name="connsiteY14" fmla="*/ 0 h 4242819"/>
              <a:gd name="connsiteX15" fmla="*/ 12191994 w 12191994"/>
              <a:gd name="connsiteY15" fmla="*/ 2062010 h 4242819"/>
              <a:gd name="connsiteX16" fmla="*/ 12172138 w 12191994"/>
              <a:gd name="connsiteY16" fmla="*/ 2073270 h 4242819"/>
              <a:gd name="connsiteX17" fmla="*/ 4335530 w 12191994"/>
              <a:gd name="connsiteY17" fmla="*/ 4157144 h 4242819"/>
              <a:gd name="connsiteX18" fmla="*/ 4303869 w 12191994"/>
              <a:gd name="connsiteY18" fmla="*/ 4159244 h 4242819"/>
              <a:gd name="connsiteX19" fmla="*/ 4393550 w 12191994"/>
              <a:gd name="connsiteY19" fmla="*/ 4151137 h 4242819"/>
              <a:gd name="connsiteX20" fmla="*/ 4199670 w 12191994"/>
              <a:gd name="connsiteY20" fmla="*/ 4117929 h 4242819"/>
              <a:gd name="connsiteX21" fmla="*/ 500184 w 12191994"/>
              <a:gd name="connsiteY21" fmla="*/ 3043554 h 4242819"/>
              <a:gd name="connsiteX22" fmla="*/ 0 w 12191994"/>
              <a:gd name="connsiteY22" fmla="*/ 2813437 h 4242819"/>
              <a:gd name="connsiteX0" fmla="*/ 3009998 w 12191994"/>
              <a:gd name="connsiteY0" fmla="*/ 4228754 h 4242819"/>
              <a:gd name="connsiteX1" fmla="*/ 2899539 w 12191994"/>
              <a:gd name="connsiteY1" fmla="*/ 4233139 h 4242819"/>
              <a:gd name="connsiteX2" fmla="*/ 2823072 w 12191994"/>
              <a:gd name="connsiteY2" fmla="*/ 4234148 h 4242819"/>
              <a:gd name="connsiteX3" fmla="*/ 3009998 w 12191994"/>
              <a:gd name="connsiteY3" fmla="*/ 4228754 h 4242819"/>
              <a:gd name="connsiteX4" fmla="*/ 3675237 w 12191994"/>
              <a:gd name="connsiteY4" fmla="*/ 4200953 h 4242819"/>
              <a:gd name="connsiteX5" fmla="*/ 3622991 w 12191994"/>
              <a:gd name="connsiteY5" fmla="*/ 4204420 h 4242819"/>
              <a:gd name="connsiteX6" fmla="*/ 3510832 w 12191994"/>
              <a:gd name="connsiteY6" fmla="*/ 4208872 h 4242819"/>
              <a:gd name="connsiteX7" fmla="*/ 3675237 w 12191994"/>
              <a:gd name="connsiteY7" fmla="*/ 4200953 h 4242819"/>
              <a:gd name="connsiteX8" fmla="*/ 0 w 12191994"/>
              <a:gd name="connsiteY8" fmla="*/ 4156679 h 4242819"/>
              <a:gd name="connsiteX9" fmla="*/ 61025 w 12191994"/>
              <a:gd name="connsiteY9" fmla="*/ 4162195 h 4242819"/>
              <a:gd name="connsiteX10" fmla="*/ 2166125 w 12191994"/>
              <a:gd name="connsiteY10" fmla="*/ 4242818 h 4242819"/>
              <a:gd name="connsiteX11" fmla="*/ 2166418 w 12191994"/>
              <a:gd name="connsiteY11" fmla="*/ 4242815 h 4242819"/>
              <a:gd name="connsiteX12" fmla="*/ 2166128 w 12191994"/>
              <a:gd name="connsiteY12" fmla="*/ 4242819 h 4242819"/>
              <a:gd name="connsiteX13" fmla="*/ 61028 w 12191994"/>
              <a:gd name="connsiteY13" fmla="*/ 4162196 h 4242819"/>
              <a:gd name="connsiteX14" fmla="*/ 0 w 12191994"/>
              <a:gd name="connsiteY14" fmla="*/ 4156679 h 4242819"/>
              <a:gd name="connsiteX15" fmla="*/ 0 w 12191994"/>
              <a:gd name="connsiteY15" fmla="*/ 0 h 4242819"/>
              <a:gd name="connsiteX16" fmla="*/ 12191994 w 12191994"/>
              <a:gd name="connsiteY16" fmla="*/ 0 h 4242819"/>
              <a:gd name="connsiteX17" fmla="*/ 12191994 w 12191994"/>
              <a:gd name="connsiteY17" fmla="*/ 2062010 h 4242819"/>
              <a:gd name="connsiteX18" fmla="*/ 12172138 w 12191994"/>
              <a:gd name="connsiteY18" fmla="*/ 2073270 h 4242819"/>
              <a:gd name="connsiteX19" fmla="*/ 4335530 w 12191994"/>
              <a:gd name="connsiteY19" fmla="*/ 4157144 h 4242819"/>
              <a:gd name="connsiteX20" fmla="*/ 4303869 w 12191994"/>
              <a:gd name="connsiteY20" fmla="*/ 4159244 h 4242819"/>
              <a:gd name="connsiteX21" fmla="*/ 4393550 w 12191994"/>
              <a:gd name="connsiteY21" fmla="*/ 4151137 h 4242819"/>
              <a:gd name="connsiteX22" fmla="*/ 4199670 w 12191994"/>
              <a:gd name="connsiteY22" fmla="*/ 4117929 h 4242819"/>
              <a:gd name="connsiteX23" fmla="*/ 500184 w 12191994"/>
              <a:gd name="connsiteY23" fmla="*/ 3043554 h 4242819"/>
              <a:gd name="connsiteX24" fmla="*/ 0 w 12191994"/>
              <a:gd name="connsiteY24" fmla="*/ 2813437 h 4242819"/>
              <a:gd name="connsiteX25" fmla="*/ 0 w 12191994"/>
              <a:gd name="connsiteY25" fmla="*/ 0 h 4242819"/>
              <a:gd name="connsiteX0" fmla="*/ 3009998 w 12191994"/>
              <a:gd name="connsiteY0" fmla="*/ 4228754 h 4242819"/>
              <a:gd name="connsiteX1" fmla="*/ 2899539 w 12191994"/>
              <a:gd name="connsiteY1" fmla="*/ 4233139 h 4242819"/>
              <a:gd name="connsiteX2" fmla="*/ 2823072 w 12191994"/>
              <a:gd name="connsiteY2" fmla="*/ 4234148 h 4242819"/>
              <a:gd name="connsiteX3" fmla="*/ 3009998 w 12191994"/>
              <a:gd name="connsiteY3" fmla="*/ 4228754 h 4242819"/>
              <a:gd name="connsiteX4" fmla="*/ 3675237 w 12191994"/>
              <a:gd name="connsiteY4" fmla="*/ 4200953 h 4242819"/>
              <a:gd name="connsiteX5" fmla="*/ 3622991 w 12191994"/>
              <a:gd name="connsiteY5" fmla="*/ 4204420 h 4242819"/>
              <a:gd name="connsiteX6" fmla="*/ 3510832 w 12191994"/>
              <a:gd name="connsiteY6" fmla="*/ 4208872 h 4242819"/>
              <a:gd name="connsiteX7" fmla="*/ 3675237 w 12191994"/>
              <a:gd name="connsiteY7" fmla="*/ 4200953 h 4242819"/>
              <a:gd name="connsiteX8" fmla="*/ 0 w 12191994"/>
              <a:gd name="connsiteY8" fmla="*/ 4156679 h 4242819"/>
              <a:gd name="connsiteX9" fmla="*/ 61025 w 12191994"/>
              <a:gd name="connsiteY9" fmla="*/ 4162195 h 4242819"/>
              <a:gd name="connsiteX10" fmla="*/ 2166125 w 12191994"/>
              <a:gd name="connsiteY10" fmla="*/ 4242818 h 4242819"/>
              <a:gd name="connsiteX11" fmla="*/ 2166418 w 12191994"/>
              <a:gd name="connsiteY11" fmla="*/ 4242815 h 4242819"/>
              <a:gd name="connsiteX12" fmla="*/ 2166128 w 12191994"/>
              <a:gd name="connsiteY12" fmla="*/ 4242819 h 4242819"/>
              <a:gd name="connsiteX13" fmla="*/ 0 w 12191994"/>
              <a:gd name="connsiteY13" fmla="*/ 4156679 h 4242819"/>
              <a:gd name="connsiteX14" fmla="*/ 0 w 12191994"/>
              <a:gd name="connsiteY14" fmla="*/ 0 h 4242819"/>
              <a:gd name="connsiteX15" fmla="*/ 12191994 w 12191994"/>
              <a:gd name="connsiteY15" fmla="*/ 0 h 4242819"/>
              <a:gd name="connsiteX16" fmla="*/ 12191994 w 12191994"/>
              <a:gd name="connsiteY16" fmla="*/ 2062010 h 4242819"/>
              <a:gd name="connsiteX17" fmla="*/ 12172138 w 12191994"/>
              <a:gd name="connsiteY17" fmla="*/ 2073270 h 4242819"/>
              <a:gd name="connsiteX18" fmla="*/ 4335530 w 12191994"/>
              <a:gd name="connsiteY18" fmla="*/ 4157144 h 4242819"/>
              <a:gd name="connsiteX19" fmla="*/ 4303869 w 12191994"/>
              <a:gd name="connsiteY19" fmla="*/ 4159244 h 4242819"/>
              <a:gd name="connsiteX20" fmla="*/ 4393550 w 12191994"/>
              <a:gd name="connsiteY20" fmla="*/ 4151137 h 4242819"/>
              <a:gd name="connsiteX21" fmla="*/ 4199670 w 12191994"/>
              <a:gd name="connsiteY21" fmla="*/ 4117929 h 4242819"/>
              <a:gd name="connsiteX22" fmla="*/ 500184 w 12191994"/>
              <a:gd name="connsiteY22" fmla="*/ 3043554 h 4242819"/>
              <a:gd name="connsiteX23" fmla="*/ 0 w 12191994"/>
              <a:gd name="connsiteY23" fmla="*/ 2813437 h 4242819"/>
              <a:gd name="connsiteX24" fmla="*/ 0 w 12191994"/>
              <a:gd name="connsiteY24" fmla="*/ 0 h 4242819"/>
              <a:gd name="connsiteX0" fmla="*/ 3009998 w 12191994"/>
              <a:gd name="connsiteY0" fmla="*/ 4228754 h 4242819"/>
              <a:gd name="connsiteX1" fmla="*/ 2899539 w 12191994"/>
              <a:gd name="connsiteY1" fmla="*/ 4233139 h 4242819"/>
              <a:gd name="connsiteX2" fmla="*/ 2823072 w 12191994"/>
              <a:gd name="connsiteY2" fmla="*/ 4234148 h 4242819"/>
              <a:gd name="connsiteX3" fmla="*/ 3009998 w 12191994"/>
              <a:gd name="connsiteY3" fmla="*/ 4228754 h 4242819"/>
              <a:gd name="connsiteX4" fmla="*/ 3675237 w 12191994"/>
              <a:gd name="connsiteY4" fmla="*/ 4200953 h 4242819"/>
              <a:gd name="connsiteX5" fmla="*/ 3622991 w 12191994"/>
              <a:gd name="connsiteY5" fmla="*/ 4204420 h 4242819"/>
              <a:gd name="connsiteX6" fmla="*/ 3510832 w 12191994"/>
              <a:gd name="connsiteY6" fmla="*/ 4208872 h 4242819"/>
              <a:gd name="connsiteX7" fmla="*/ 3675237 w 12191994"/>
              <a:gd name="connsiteY7" fmla="*/ 4200953 h 4242819"/>
              <a:gd name="connsiteX8" fmla="*/ 0 w 12191994"/>
              <a:gd name="connsiteY8" fmla="*/ 4156679 h 4242819"/>
              <a:gd name="connsiteX9" fmla="*/ 2166125 w 12191994"/>
              <a:gd name="connsiteY9" fmla="*/ 4242818 h 4242819"/>
              <a:gd name="connsiteX10" fmla="*/ 2166418 w 12191994"/>
              <a:gd name="connsiteY10" fmla="*/ 4242815 h 4242819"/>
              <a:gd name="connsiteX11" fmla="*/ 2166128 w 12191994"/>
              <a:gd name="connsiteY11" fmla="*/ 4242819 h 4242819"/>
              <a:gd name="connsiteX12" fmla="*/ 0 w 12191994"/>
              <a:gd name="connsiteY12" fmla="*/ 4156679 h 4242819"/>
              <a:gd name="connsiteX13" fmla="*/ 0 w 12191994"/>
              <a:gd name="connsiteY13" fmla="*/ 0 h 4242819"/>
              <a:gd name="connsiteX14" fmla="*/ 12191994 w 12191994"/>
              <a:gd name="connsiteY14" fmla="*/ 0 h 4242819"/>
              <a:gd name="connsiteX15" fmla="*/ 12191994 w 12191994"/>
              <a:gd name="connsiteY15" fmla="*/ 2062010 h 4242819"/>
              <a:gd name="connsiteX16" fmla="*/ 12172138 w 12191994"/>
              <a:gd name="connsiteY16" fmla="*/ 2073270 h 4242819"/>
              <a:gd name="connsiteX17" fmla="*/ 4335530 w 12191994"/>
              <a:gd name="connsiteY17" fmla="*/ 4157144 h 4242819"/>
              <a:gd name="connsiteX18" fmla="*/ 4303869 w 12191994"/>
              <a:gd name="connsiteY18" fmla="*/ 4159244 h 4242819"/>
              <a:gd name="connsiteX19" fmla="*/ 4393550 w 12191994"/>
              <a:gd name="connsiteY19" fmla="*/ 4151137 h 4242819"/>
              <a:gd name="connsiteX20" fmla="*/ 4199670 w 12191994"/>
              <a:gd name="connsiteY20" fmla="*/ 4117929 h 4242819"/>
              <a:gd name="connsiteX21" fmla="*/ 500184 w 12191994"/>
              <a:gd name="connsiteY21" fmla="*/ 3043554 h 4242819"/>
              <a:gd name="connsiteX22" fmla="*/ 0 w 12191994"/>
              <a:gd name="connsiteY22" fmla="*/ 2813437 h 4242819"/>
              <a:gd name="connsiteX23" fmla="*/ 0 w 12191994"/>
              <a:gd name="connsiteY23" fmla="*/ 0 h 4242819"/>
              <a:gd name="connsiteX0" fmla="*/ 3009998 w 12191994"/>
              <a:gd name="connsiteY0" fmla="*/ 4228754 h 4242819"/>
              <a:gd name="connsiteX1" fmla="*/ 2899539 w 12191994"/>
              <a:gd name="connsiteY1" fmla="*/ 4233139 h 4242819"/>
              <a:gd name="connsiteX2" fmla="*/ 2823072 w 12191994"/>
              <a:gd name="connsiteY2" fmla="*/ 4234148 h 4242819"/>
              <a:gd name="connsiteX3" fmla="*/ 3009998 w 12191994"/>
              <a:gd name="connsiteY3" fmla="*/ 4228754 h 4242819"/>
              <a:gd name="connsiteX4" fmla="*/ 3675237 w 12191994"/>
              <a:gd name="connsiteY4" fmla="*/ 4200953 h 4242819"/>
              <a:gd name="connsiteX5" fmla="*/ 3622991 w 12191994"/>
              <a:gd name="connsiteY5" fmla="*/ 4204420 h 4242819"/>
              <a:gd name="connsiteX6" fmla="*/ 3510832 w 12191994"/>
              <a:gd name="connsiteY6" fmla="*/ 4208872 h 4242819"/>
              <a:gd name="connsiteX7" fmla="*/ 3675237 w 12191994"/>
              <a:gd name="connsiteY7" fmla="*/ 4200953 h 4242819"/>
              <a:gd name="connsiteX8" fmla="*/ 2166128 w 12191994"/>
              <a:gd name="connsiteY8" fmla="*/ 4242819 h 4242819"/>
              <a:gd name="connsiteX9" fmla="*/ 2166125 w 12191994"/>
              <a:gd name="connsiteY9" fmla="*/ 4242818 h 4242819"/>
              <a:gd name="connsiteX10" fmla="*/ 2166418 w 12191994"/>
              <a:gd name="connsiteY10" fmla="*/ 4242815 h 4242819"/>
              <a:gd name="connsiteX11" fmla="*/ 2166128 w 12191994"/>
              <a:gd name="connsiteY11" fmla="*/ 4242819 h 4242819"/>
              <a:gd name="connsiteX12" fmla="*/ 0 w 12191994"/>
              <a:gd name="connsiteY12" fmla="*/ 0 h 4242819"/>
              <a:gd name="connsiteX13" fmla="*/ 12191994 w 12191994"/>
              <a:gd name="connsiteY13" fmla="*/ 0 h 4242819"/>
              <a:gd name="connsiteX14" fmla="*/ 12191994 w 12191994"/>
              <a:gd name="connsiteY14" fmla="*/ 2062010 h 4242819"/>
              <a:gd name="connsiteX15" fmla="*/ 12172138 w 12191994"/>
              <a:gd name="connsiteY15" fmla="*/ 2073270 h 4242819"/>
              <a:gd name="connsiteX16" fmla="*/ 4335530 w 12191994"/>
              <a:gd name="connsiteY16" fmla="*/ 4157144 h 4242819"/>
              <a:gd name="connsiteX17" fmla="*/ 4303869 w 12191994"/>
              <a:gd name="connsiteY17" fmla="*/ 4159244 h 4242819"/>
              <a:gd name="connsiteX18" fmla="*/ 4393550 w 12191994"/>
              <a:gd name="connsiteY18" fmla="*/ 4151137 h 4242819"/>
              <a:gd name="connsiteX19" fmla="*/ 4199670 w 12191994"/>
              <a:gd name="connsiteY19" fmla="*/ 4117929 h 4242819"/>
              <a:gd name="connsiteX20" fmla="*/ 500184 w 12191994"/>
              <a:gd name="connsiteY20" fmla="*/ 3043554 h 4242819"/>
              <a:gd name="connsiteX21" fmla="*/ 0 w 12191994"/>
              <a:gd name="connsiteY21" fmla="*/ 2813437 h 4242819"/>
              <a:gd name="connsiteX22" fmla="*/ 0 w 12191994"/>
              <a:gd name="connsiteY22" fmla="*/ 0 h 4242819"/>
              <a:gd name="connsiteX0" fmla="*/ 3009998 w 12191994"/>
              <a:gd name="connsiteY0" fmla="*/ 4228754 h 4242818"/>
              <a:gd name="connsiteX1" fmla="*/ 2899539 w 12191994"/>
              <a:gd name="connsiteY1" fmla="*/ 4233139 h 4242818"/>
              <a:gd name="connsiteX2" fmla="*/ 2823072 w 12191994"/>
              <a:gd name="connsiteY2" fmla="*/ 4234148 h 4242818"/>
              <a:gd name="connsiteX3" fmla="*/ 3009998 w 12191994"/>
              <a:gd name="connsiteY3" fmla="*/ 4228754 h 4242818"/>
              <a:gd name="connsiteX4" fmla="*/ 3675237 w 12191994"/>
              <a:gd name="connsiteY4" fmla="*/ 4200953 h 4242818"/>
              <a:gd name="connsiteX5" fmla="*/ 3622991 w 12191994"/>
              <a:gd name="connsiteY5" fmla="*/ 4204420 h 4242818"/>
              <a:gd name="connsiteX6" fmla="*/ 3510832 w 12191994"/>
              <a:gd name="connsiteY6" fmla="*/ 4208872 h 4242818"/>
              <a:gd name="connsiteX7" fmla="*/ 3675237 w 12191994"/>
              <a:gd name="connsiteY7" fmla="*/ 4200953 h 4242818"/>
              <a:gd name="connsiteX8" fmla="*/ 2166418 w 12191994"/>
              <a:gd name="connsiteY8" fmla="*/ 4242815 h 4242818"/>
              <a:gd name="connsiteX9" fmla="*/ 2166125 w 12191994"/>
              <a:gd name="connsiteY9" fmla="*/ 4242818 h 4242818"/>
              <a:gd name="connsiteX10" fmla="*/ 2166418 w 12191994"/>
              <a:gd name="connsiteY10" fmla="*/ 4242815 h 4242818"/>
              <a:gd name="connsiteX11" fmla="*/ 0 w 12191994"/>
              <a:gd name="connsiteY11" fmla="*/ 0 h 4242818"/>
              <a:gd name="connsiteX12" fmla="*/ 12191994 w 12191994"/>
              <a:gd name="connsiteY12" fmla="*/ 0 h 4242818"/>
              <a:gd name="connsiteX13" fmla="*/ 12191994 w 12191994"/>
              <a:gd name="connsiteY13" fmla="*/ 2062010 h 4242818"/>
              <a:gd name="connsiteX14" fmla="*/ 12172138 w 12191994"/>
              <a:gd name="connsiteY14" fmla="*/ 2073270 h 4242818"/>
              <a:gd name="connsiteX15" fmla="*/ 4335530 w 12191994"/>
              <a:gd name="connsiteY15" fmla="*/ 4157144 h 4242818"/>
              <a:gd name="connsiteX16" fmla="*/ 4303869 w 12191994"/>
              <a:gd name="connsiteY16" fmla="*/ 4159244 h 4242818"/>
              <a:gd name="connsiteX17" fmla="*/ 4393550 w 12191994"/>
              <a:gd name="connsiteY17" fmla="*/ 4151137 h 4242818"/>
              <a:gd name="connsiteX18" fmla="*/ 4199670 w 12191994"/>
              <a:gd name="connsiteY18" fmla="*/ 4117929 h 4242818"/>
              <a:gd name="connsiteX19" fmla="*/ 500184 w 12191994"/>
              <a:gd name="connsiteY19" fmla="*/ 3043554 h 4242818"/>
              <a:gd name="connsiteX20" fmla="*/ 0 w 12191994"/>
              <a:gd name="connsiteY20" fmla="*/ 2813437 h 4242818"/>
              <a:gd name="connsiteX21" fmla="*/ 0 w 12191994"/>
              <a:gd name="connsiteY21" fmla="*/ 0 h 4242818"/>
              <a:gd name="connsiteX0" fmla="*/ 3009998 w 12191994"/>
              <a:gd name="connsiteY0" fmla="*/ 4228754 h 4234148"/>
              <a:gd name="connsiteX1" fmla="*/ 2899539 w 12191994"/>
              <a:gd name="connsiteY1" fmla="*/ 4233139 h 4234148"/>
              <a:gd name="connsiteX2" fmla="*/ 2823072 w 12191994"/>
              <a:gd name="connsiteY2" fmla="*/ 4234148 h 4234148"/>
              <a:gd name="connsiteX3" fmla="*/ 3009998 w 12191994"/>
              <a:gd name="connsiteY3" fmla="*/ 4228754 h 4234148"/>
              <a:gd name="connsiteX4" fmla="*/ 3675237 w 12191994"/>
              <a:gd name="connsiteY4" fmla="*/ 4200953 h 4234148"/>
              <a:gd name="connsiteX5" fmla="*/ 3622991 w 12191994"/>
              <a:gd name="connsiteY5" fmla="*/ 4204420 h 4234148"/>
              <a:gd name="connsiteX6" fmla="*/ 3510832 w 12191994"/>
              <a:gd name="connsiteY6" fmla="*/ 4208872 h 4234148"/>
              <a:gd name="connsiteX7" fmla="*/ 3675237 w 12191994"/>
              <a:gd name="connsiteY7" fmla="*/ 4200953 h 4234148"/>
              <a:gd name="connsiteX8" fmla="*/ 0 w 12191994"/>
              <a:gd name="connsiteY8" fmla="*/ 0 h 4234148"/>
              <a:gd name="connsiteX9" fmla="*/ 12191994 w 12191994"/>
              <a:gd name="connsiteY9" fmla="*/ 0 h 4234148"/>
              <a:gd name="connsiteX10" fmla="*/ 12191994 w 12191994"/>
              <a:gd name="connsiteY10" fmla="*/ 2062010 h 4234148"/>
              <a:gd name="connsiteX11" fmla="*/ 12172138 w 12191994"/>
              <a:gd name="connsiteY11" fmla="*/ 2073270 h 4234148"/>
              <a:gd name="connsiteX12" fmla="*/ 4335530 w 12191994"/>
              <a:gd name="connsiteY12" fmla="*/ 4157144 h 4234148"/>
              <a:gd name="connsiteX13" fmla="*/ 4303869 w 12191994"/>
              <a:gd name="connsiteY13" fmla="*/ 4159244 h 4234148"/>
              <a:gd name="connsiteX14" fmla="*/ 4393550 w 12191994"/>
              <a:gd name="connsiteY14" fmla="*/ 4151137 h 4234148"/>
              <a:gd name="connsiteX15" fmla="*/ 4199670 w 12191994"/>
              <a:gd name="connsiteY15" fmla="*/ 4117929 h 4234148"/>
              <a:gd name="connsiteX16" fmla="*/ 500184 w 12191994"/>
              <a:gd name="connsiteY16" fmla="*/ 3043554 h 4234148"/>
              <a:gd name="connsiteX17" fmla="*/ 0 w 12191994"/>
              <a:gd name="connsiteY17" fmla="*/ 2813437 h 4234148"/>
              <a:gd name="connsiteX18" fmla="*/ 0 w 12191994"/>
              <a:gd name="connsiteY18" fmla="*/ 0 h 4234148"/>
              <a:gd name="connsiteX0" fmla="*/ 3009998 w 12191994"/>
              <a:gd name="connsiteY0" fmla="*/ 4228754 h 4233139"/>
              <a:gd name="connsiteX1" fmla="*/ 2899539 w 12191994"/>
              <a:gd name="connsiteY1" fmla="*/ 4233139 h 4233139"/>
              <a:gd name="connsiteX2" fmla="*/ 3009998 w 12191994"/>
              <a:gd name="connsiteY2" fmla="*/ 4228754 h 4233139"/>
              <a:gd name="connsiteX3" fmla="*/ 3675237 w 12191994"/>
              <a:gd name="connsiteY3" fmla="*/ 4200953 h 4233139"/>
              <a:gd name="connsiteX4" fmla="*/ 3622991 w 12191994"/>
              <a:gd name="connsiteY4" fmla="*/ 4204420 h 4233139"/>
              <a:gd name="connsiteX5" fmla="*/ 3510832 w 12191994"/>
              <a:gd name="connsiteY5" fmla="*/ 4208872 h 4233139"/>
              <a:gd name="connsiteX6" fmla="*/ 3675237 w 12191994"/>
              <a:gd name="connsiteY6" fmla="*/ 4200953 h 4233139"/>
              <a:gd name="connsiteX7" fmla="*/ 0 w 12191994"/>
              <a:gd name="connsiteY7" fmla="*/ 0 h 4233139"/>
              <a:gd name="connsiteX8" fmla="*/ 12191994 w 12191994"/>
              <a:gd name="connsiteY8" fmla="*/ 0 h 4233139"/>
              <a:gd name="connsiteX9" fmla="*/ 12191994 w 12191994"/>
              <a:gd name="connsiteY9" fmla="*/ 2062010 h 4233139"/>
              <a:gd name="connsiteX10" fmla="*/ 12172138 w 12191994"/>
              <a:gd name="connsiteY10" fmla="*/ 2073270 h 4233139"/>
              <a:gd name="connsiteX11" fmla="*/ 4335530 w 12191994"/>
              <a:gd name="connsiteY11" fmla="*/ 4157144 h 4233139"/>
              <a:gd name="connsiteX12" fmla="*/ 4303869 w 12191994"/>
              <a:gd name="connsiteY12" fmla="*/ 4159244 h 4233139"/>
              <a:gd name="connsiteX13" fmla="*/ 4393550 w 12191994"/>
              <a:gd name="connsiteY13" fmla="*/ 4151137 h 4233139"/>
              <a:gd name="connsiteX14" fmla="*/ 4199670 w 12191994"/>
              <a:gd name="connsiteY14" fmla="*/ 4117929 h 4233139"/>
              <a:gd name="connsiteX15" fmla="*/ 500184 w 12191994"/>
              <a:gd name="connsiteY15" fmla="*/ 3043554 h 4233139"/>
              <a:gd name="connsiteX16" fmla="*/ 0 w 12191994"/>
              <a:gd name="connsiteY16" fmla="*/ 2813437 h 4233139"/>
              <a:gd name="connsiteX17" fmla="*/ 0 w 12191994"/>
              <a:gd name="connsiteY17" fmla="*/ 0 h 4233139"/>
              <a:gd name="connsiteX0" fmla="*/ 3675237 w 12191994"/>
              <a:gd name="connsiteY0" fmla="*/ 4200953 h 4208872"/>
              <a:gd name="connsiteX1" fmla="*/ 3622991 w 12191994"/>
              <a:gd name="connsiteY1" fmla="*/ 4204420 h 4208872"/>
              <a:gd name="connsiteX2" fmla="*/ 3510832 w 12191994"/>
              <a:gd name="connsiteY2" fmla="*/ 4208872 h 4208872"/>
              <a:gd name="connsiteX3" fmla="*/ 3675237 w 12191994"/>
              <a:gd name="connsiteY3" fmla="*/ 4200953 h 4208872"/>
              <a:gd name="connsiteX4" fmla="*/ 0 w 12191994"/>
              <a:gd name="connsiteY4" fmla="*/ 0 h 4208872"/>
              <a:gd name="connsiteX5" fmla="*/ 12191994 w 12191994"/>
              <a:gd name="connsiteY5" fmla="*/ 0 h 4208872"/>
              <a:gd name="connsiteX6" fmla="*/ 12191994 w 12191994"/>
              <a:gd name="connsiteY6" fmla="*/ 2062010 h 4208872"/>
              <a:gd name="connsiteX7" fmla="*/ 12172138 w 12191994"/>
              <a:gd name="connsiteY7" fmla="*/ 2073270 h 4208872"/>
              <a:gd name="connsiteX8" fmla="*/ 4335530 w 12191994"/>
              <a:gd name="connsiteY8" fmla="*/ 4157144 h 4208872"/>
              <a:gd name="connsiteX9" fmla="*/ 4303869 w 12191994"/>
              <a:gd name="connsiteY9" fmla="*/ 4159244 h 4208872"/>
              <a:gd name="connsiteX10" fmla="*/ 4393550 w 12191994"/>
              <a:gd name="connsiteY10" fmla="*/ 4151137 h 4208872"/>
              <a:gd name="connsiteX11" fmla="*/ 4199670 w 12191994"/>
              <a:gd name="connsiteY11" fmla="*/ 4117929 h 4208872"/>
              <a:gd name="connsiteX12" fmla="*/ 500184 w 12191994"/>
              <a:gd name="connsiteY12" fmla="*/ 3043554 h 4208872"/>
              <a:gd name="connsiteX13" fmla="*/ 0 w 12191994"/>
              <a:gd name="connsiteY13" fmla="*/ 2813437 h 4208872"/>
              <a:gd name="connsiteX14" fmla="*/ 0 w 12191994"/>
              <a:gd name="connsiteY14" fmla="*/ 0 h 4208872"/>
              <a:gd name="connsiteX0" fmla="*/ 3675237 w 12191994"/>
              <a:gd name="connsiteY0" fmla="*/ 4200953 h 4204420"/>
              <a:gd name="connsiteX1" fmla="*/ 3622991 w 12191994"/>
              <a:gd name="connsiteY1" fmla="*/ 4204420 h 4204420"/>
              <a:gd name="connsiteX2" fmla="*/ 3675237 w 12191994"/>
              <a:gd name="connsiteY2" fmla="*/ 4200953 h 4204420"/>
              <a:gd name="connsiteX3" fmla="*/ 0 w 12191994"/>
              <a:gd name="connsiteY3" fmla="*/ 0 h 4204420"/>
              <a:gd name="connsiteX4" fmla="*/ 12191994 w 12191994"/>
              <a:gd name="connsiteY4" fmla="*/ 0 h 4204420"/>
              <a:gd name="connsiteX5" fmla="*/ 12191994 w 12191994"/>
              <a:gd name="connsiteY5" fmla="*/ 2062010 h 4204420"/>
              <a:gd name="connsiteX6" fmla="*/ 12172138 w 12191994"/>
              <a:gd name="connsiteY6" fmla="*/ 2073270 h 4204420"/>
              <a:gd name="connsiteX7" fmla="*/ 4335530 w 12191994"/>
              <a:gd name="connsiteY7" fmla="*/ 4157144 h 4204420"/>
              <a:gd name="connsiteX8" fmla="*/ 4303869 w 12191994"/>
              <a:gd name="connsiteY8" fmla="*/ 4159244 h 4204420"/>
              <a:gd name="connsiteX9" fmla="*/ 4393550 w 12191994"/>
              <a:gd name="connsiteY9" fmla="*/ 4151137 h 4204420"/>
              <a:gd name="connsiteX10" fmla="*/ 4199670 w 12191994"/>
              <a:gd name="connsiteY10" fmla="*/ 4117929 h 4204420"/>
              <a:gd name="connsiteX11" fmla="*/ 500184 w 12191994"/>
              <a:gd name="connsiteY11" fmla="*/ 3043554 h 4204420"/>
              <a:gd name="connsiteX12" fmla="*/ 0 w 12191994"/>
              <a:gd name="connsiteY12" fmla="*/ 2813437 h 4204420"/>
              <a:gd name="connsiteX13" fmla="*/ 0 w 12191994"/>
              <a:gd name="connsiteY13" fmla="*/ 0 h 4204420"/>
              <a:gd name="connsiteX0" fmla="*/ 0 w 12191994"/>
              <a:gd name="connsiteY0" fmla="*/ 0 h 4159244"/>
              <a:gd name="connsiteX1" fmla="*/ 12191994 w 12191994"/>
              <a:gd name="connsiteY1" fmla="*/ 0 h 4159244"/>
              <a:gd name="connsiteX2" fmla="*/ 12191994 w 12191994"/>
              <a:gd name="connsiteY2" fmla="*/ 2062010 h 4159244"/>
              <a:gd name="connsiteX3" fmla="*/ 12172138 w 12191994"/>
              <a:gd name="connsiteY3" fmla="*/ 2073270 h 4159244"/>
              <a:gd name="connsiteX4" fmla="*/ 4335530 w 12191994"/>
              <a:gd name="connsiteY4" fmla="*/ 4157144 h 4159244"/>
              <a:gd name="connsiteX5" fmla="*/ 4303869 w 12191994"/>
              <a:gd name="connsiteY5" fmla="*/ 4159244 h 4159244"/>
              <a:gd name="connsiteX6" fmla="*/ 4393550 w 12191994"/>
              <a:gd name="connsiteY6" fmla="*/ 4151137 h 4159244"/>
              <a:gd name="connsiteX7" fmla="*/ 4199670 w 12191994"/>
              <a:gd name="connsiteY7" fmla="*/ 4117929 h 4159244"/>
              <a:gd name="connsiteX8" fmla="*/ 500184 w 12191994"/>
              <a:gd name="connsiteY8" fmla="*/ 3043554 h 4159244"/>
              <a:gd name="connsiteX9" fmla="*/ 0 w 12191994"/>
              <a:gd name="connsiteY9" fmla="*/ 2813437 h 4159244"/>
              <a:gd name="connsiteX10" fmla="*/ 0 w 12191994"/>
              <a:gd name="connsiteY10" fmla="*/ 0 h 4159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1994" h="4159244">
                <a:moveTo>
                  <a:pt x="0" y="0"/>
                </a:moveTo>
                <a:lnTo>
                  <a:pt x="12191994" y="0"/>
                </a:lnTo>
                <a:lnTo>
                  <a:pt x="12191994" y="2062010"/>
                </a:lnTo>
                <a:lnTo>
                  <a:pt x="12172138" y="2073270"/>
                </a:lnTo>
                <a:cubicBezTo>
                  <a:pt x="10126645" y="3159296"/>
                  <a:pt x="7398182" y="3912771"/>
                  <a:pt x="4335530" y="4157144"/>
                </a:cubicBezTo>
                <a:lnTo>
                  <a:pt x="4303869" y="4159244"/>
                </a:lnTo>
                <a:lnTo>
                  <a:pt x="4393550" y="4151137"/>
                </a:lnTo>
                <a:lnTo>
                  <a:pt x="4199670" y="4117929"/>
                </a:lnTo>
                <a:cubicBezTo>
                  <a:pt x="2842546" y="3866392"/>
                  <a:pt x="1594227" y="3500596"/>
                  <a:pt x="500184" y="3043554"/>
                </a:cubicBezTo>
                <a:lnTo>
                  <a:pt x="0" y="2813437"/>
                </a:lnTo>
                <a:lnTo>
                  <a:pt x="0" y="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95A8ECF8-9EC0-4371-9073-B718C78D330B}"/>
              </a:ext>
            </a:extLst>
          </p:cNvPr>
          <p:cNvSpPr/>
          <p:nvPr userDrawn="1"/>
        </p:nvSpPr>
        <p:spPr>
          <a:xfrm>
            <a:off x="5987168" y="6021954"/>
            <a:ext cx="6204832" cy="836047"/>
          </a:xfrm>
          <a:custGeom>
            <a:avLst/>
            <a:gdLst>
              <a:gd name="connsiteX0" fmla="*/ 0 w 6204832"/>
              <a:gd name="connsiteY0" fmla="*/ 0 h 836047"/>
              <a:gd name="connsiteX1" fmla="*/ 304730 w 6204832"/>
              <a:gd name="connsiteY1" fmla="*/ 38149 h 836047"/>
              <a:gd name="connsiteX2" fmla="*/ 3397819 w 6204832"/>
              <a:gd name="connsiteY2" fmla="*/ 210757 h 836047"/>
              <a:gd name="connsiteX3" fmla="*/ 5889052 w 6204832"/>
              <a:gd name="connsiteY3" fmla="*/ 99488 h 836047"/>
              <a:gd name="connsiteX4" fmla="*/ 6204832 w 6204832"/>
              <a:gd name="connsiteY4" fmla="*/ 63660 h 836047"/>
              <a:gd name="connsiteX5" fmla="*/ 6204832 w 6204832"/>
              <a:gd name="connsiteY5" fmla="*/ 741992 h 836047"/>
              <a:gd name="connsiteX6" fmla="*/ 6204831 w 6204832"/>
              <a:gd name="connsiteY6" fmla="*/ 741992 h 836047"/>
              <a:gd name="connsiteX7" fmla="*/ 6204831 w 6204832"/>
              <a:gd name="connsiteY7" fmla="*/ 836047 h 836047"/>
              <a:gd name="connsiteX8" fmla="*/ 2954095 w 6204832"/>
              <a:gd name="connsiteY8" fmla="*/ 836047 h 836047"/>
              <a:gd name="connsiteX9" fmla="*/ 2930417 w 6204832"/>
              <a:gd name="connsiteY9" fmla="*/ 833175 h 836047"/>
              <a:gd name="connsiteX10" fmla="*/ 165022 w 6204832"/>
              <a:gd name="connsiteY10" fmla="*/ 73132 h 836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204832" h="836047">
                <a:moveTo>
                  <a:pt x="0" y="0"/>
                </a:moveTo>
                <a:lnTo>
                  <a:pt x="304730" y="38149"/>
                </a:lnTo>
                <a:cubicBezTo>
                  <a:pt x="1300024" y="151139"/>
                  <a:pt x="2335168" y="210757"/>
                  <a:pt x="3397819" y="210757"/>
                </a:cubicBezTo>
                <a:cubicBezTo>
                  <a:pt x="4247941" y="210757"/>
                  <a:pt x="5080458" y="172602"/>
                  <a:pt x="5889052" y="99488"/>
                </a:cubicBezTo>
                <a:lnTo>
                  <a:pt x="6204832" y="63660"/>
                </a:lnTo>
                <a:lnTo>
                  <a:pt x="6204832" y="741992"/>
                </a:lnTo>
                <a:lnTo>
                  <a:pt x="6204831" y="741992"/>
                </a:lnTo>
                <a:lnTo>
                  <a:pt x="6204831" y="836047"/>
                </a:lnTo>
                <a:lnTo>
                  <a:pt x="2954095" y="836047"/>
                </a:lnTo>
                <a:lnTo>
                  <a:pt x="2930417" y="833175"/>
                </a:lnTo>
                <a:cubicBezTo>
                  <a:pt x="1933531" y="687458"/>
                  <a:pt x="1000874" y="426847"/>
                  <a:pt x="165022" y="73132"/>
                </a:cubicBezTo>
                <a:close/>
              </a:path>
            </a:pathLst>
          </a:custGeom>
          <a:solidFill>
            <a:srgbClr val="9E9C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990A6D83-D876-44E9-844F-067A0C9D2F58}"/>
              </a:ext>
            </a:extLst>
          </p:cNvPr>
          <p:cNvSpPr/>
          <p:nvPr userDrawn="1"/>
        </p:nvSpPr>
        <p:spPr>
          <a:xfrm>
            <a:off x="0" y="2240554"/>
            <a:ext cx="12192000" cy="3861530"/>
          </a:xfrm>
          <a:custGeom>
            <a:avLst/>
            <a:gdLst>
              <a:gd name="connsiteX0" fmla="*/ 4072878 w 4072878"/>
              <a:gd name="connsiteY0" fmla="*/ 0 h 2548371"/>
              <a:gd name="connsiteX1" fmla="*/ 4072878 w 4072878"/>
              <a:gd name="connsiteY1" fmla="*/ 2451296 h 2548371"/>
              <a:gd name="connsiteX2" fmla="*/ 3967388 w 4072878"/>
              <a:gd name="connsiteY2" fmla="*/ 2474940 h 2548371"/>
              <a:gd name="connsiteX3" fmla="*/ 3135163 w 4072878"/>
              <a:gd name="connsiteY3" fmla="*/ 2548371 h 2548371"/>
              <a:gd name="connsiteX4" fmla="*/ 144639 w 4072878"/>
              <a:gd name="connsiteY4" fmla="*/ 1474801 h 2548371"/>
              <a:gd name="connsiteX5" fmla="*/ 0 w 4072878"/>
              <a:gd name="connsiteY5" fmla="*/ 1349511 h 2548371"/>
              <a:gd name="connsiteX6" fmla="*/ 7645 w 4072878"/>
              <a:gd name="connsiteY6" fmla="*/ 1350876 h 2548371"/>
              <a:gd name="connsiteX7" fmla="*/ 723622 w 4072878"/>
              <a:gd name="connsiteY7" fmla="*/ 1405047 h 2548371"/>
              <a:gd name="connsiteX8" fmla="*/ 3884734 w 4072878"/>
              <a:gd name="connsiteY8" fmla="*/ 183710 h 2548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72878" h="2548371">
                <a:moveTo>
                  <a:pt x="4072878" y="0"/>
                </a:moveTo>
                <a:lnTo>
                  <a:pt x="4072878" y="2451296"/>
                </a:lnTo>
                <a:lnTo>
                  <a:pt x="3967388" y="2474940"/>
                </a:lnTo>
                <a:cubicBezTo>
                  <a:pt x="3697268" y="2523191"/>
                  <a:pt x="3419156" y="2548371"/>
                  <a:pt x="3135163" y="2548371"/>
                </a:cubicBezTo>
                <a:cubicBezTo>
                  <a:pt x="1999192" y="2548371"/>
                  <a:pt x="957318" y="2145483"/>
                  <a:pt x="144639" y="1474801"/>
                </a:cubicBezTo>
                <a:lnTo>
                  <a:pt x="0" y="1349511"/>
                </a:lnTo>
                <a:lnTo>
                  <a:pt x="7645" y="1350876"/>
                </a:lnTo>
                <a:cubicBezTo>
                  <a:pt x="241098" y="1386547"/>
                  <a:pt x="480200" y="1405047"/>
                  <a:pt x="723622" y="1405047"/>
                </a:cubicBezTo>
                <a:cubicBezTo>
                  <a:pt x="1940736" y="1405047"/>
                  <a:pt x="3049826" y="942548"/>
                  <a:pt x="3884734" y="183710"/>
                </a:cubicBezTo>
                <a:close/>
              </a:path>
            </a:pathLst>
          </a:custGeom>
          <a:solidFill>
            <a:srgbClr val="2729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ABCC98-1580-4C28-8EDC-0F8AF5CA98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7997" y="2814638"/>
            <a:ext cx="9144000" cy="2387600"/>
          </a:xfrm>
        </p:spPr>
        <p:txBody>
          <a:bodyPr rIns="365760" anchor="b">
            <a:normAutofit/>
          </a:bodyPr>
          <a:lstStyle>
            <a:lvl1pPr algn="r">
              <a:defRPr sz="4800" b="1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E19115-C742-440E-8A08-171CBD18FE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7997" y="5202238"/>
            <a:ext cx="9144000" cy="899846"/>
          </a:xfrm>
        </p:spPr>
        <p:txBody>
          <a:bodyPr rIns="365760"/>
          <a:lstStyle>
            <a:lvl1pPr marL="0" indent="0" algn="r">
              <a:buNone/>
              <a:defRPr sz="240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707708-0653-4BFE-BDCB-7EDB4C08A3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505F7C3-4860-4DB0-A451-57EE24F2F70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9796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874A6-9ACF-48E9-94B2-A31C5D9D2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9C8485-679C-4CBF-96E0-7B94ACE0FD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9C0E27-1D0F-4482-BEB4-7B35D13086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6A8B8C-412F-4976-86BF-3026982085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9E8F6-4D81-4B3A-BC45-BBA4A1C9BD0F}" type="datetimeFigureOut">
              <a:rPr lang="en-US" smtClean="0"/>
              <a:t>2/24/2025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285394-D95D-4871-B12A-BAB69CEA1F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958251-DB04-4CC3-8D3F-72EFC2D5F1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5F7C3-4860-4DB0-A451-57EE24F2F7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1929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DA641-9EB4-47B3-96C0-8C6296E963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135125-47C4-4402-8ECD-A77221001DE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B04F91-84C2-4779-B493-9A846A0B9A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8BC727-52D8-44D1-9315-E16DC5F804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9E8F6-4D81-4B3A-BC45-BBA4A1C9BD0F}" type="datetimeFigureOut">
              <a:rPr lang="en-US" smtClean="0"/>
              <a:t>2/24/2025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C021E5-8C17-46A9-941A-D3D45533AE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2FAE64-06A5-4DE1-81C2-B4718D557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5F7C3-4860-4DB0-A451-57EE24F2F7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8974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C17C73-0918-49E5-B934-2FDB3935F4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41601DD-4B31-4C85-8BF4-8E25AA335C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F922BC-0AD6-44A3-B05F-C1991EE0A0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9E8F6-4D81-4B3A-BC45-BBA4A1C9BD0F}" type="datetimeFigureOut">
              <a:rPr lang="en-US" smtClean="0"/>
              <a:t>2/24/2025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2A789E-B678-4E09-BDB1-7B16B525A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E71187-E69A-4C50-93EC-72399E536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5F7C3-4860-4DB0-A451-57EE24F2F7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3016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5816490-53E5-4B7C-B69A-D1843F52418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64891A-25FC-4192-AC93-F8C596742C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515203-0495-4DDC-A983-D66926B498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9E8F6-4D81-4B3A-BC45-BBA4A1C9BD0F}" type="datetimeFigureOut">
              <a:rPr lang="en-US" smtClean="0"/>
              <a:t>2/24/2025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300432-3913-4AEC-96D5-1119D47A79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D8639B-5ED7-488C-9414-EABF4BC85B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5F7C3-4860-4DB0-A451-57EE24F2F7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9043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igned by PresentationGo">
    <p:bg>
      <p:bgPr>
        <a:gradFill>
          <a:gsLst>
            <a:gs pos="0">
              <a:srgbClr val="323A45"/>
            </a:gs>
            <a:gs pos="35000">
              <a:srgbClr val="323A45"/>
            </a:gs>
            <a:gs pos="100000">
              <a:srgbClr val="1C2026"/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3152956"/>
            <a:ext cx="12192000" cy="5520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www.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A5CD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PresentationGo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.com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Rectangle 5">
            <a:hlinkClick r:id="rId2"/>
          </p:cNvPr>
          <p:cNvSpPr/>
          <p:nvPr userDrawn="1"/>
        </p:nvSpPr>
        <p:spPr>
          <a:xfrm>
            <a:off x="2731912" y="3071723"/>
            <a:ext cx="6728177" cy="714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extBox 1"/>
          <p:cNvSpPr txBox="1"/>
          <p:nvPr userDrawn="1"/>
        </p:nvSpPr>
        <p:spPr>
          <a:xfrm>
            <a:off x="4271217" y="6121399"/>
            <a:ext cx="3649589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1800" dirty="0">
                <a:solidFill>
                  <a:srgbClr val="A5CD00"/>
                </a:solidFill>
              </a:rPr>
              <a:t>T</a:t>
            </a:r>
            <a:r>
              <a:rPr lang="en-US" sz="1800" baseline="0" dirty="0">
                <a:solidFill>
                  <a:srgbClr val="A5CD00"/>
                </a:solidFill>
              </a:rPr>
              <a:t>he free </a:t>
            </a:r>
            <a:r>
              <a:rPr lang="en-US" sz="1800" baseline="0">
                <a:solidFill>
                  <a:srgbClr val="A5CD00"/>
                </a:solidFill>
              </a:rPr>
              <a:t>PowerPoint template library</a:t>
            </a:r>
            <a:endParaRPr lang="en-US" sz="1800" dirty="0">
              <a:solidFill>
                <a:srgbClr val="A5CD00"/>
              </a:solidFill>
            </a:endParaRPr>
          </a:p>
        </p:txBody>
      </p:sp>
      <p:grpSp>
        <p:nvGrpSpPr>
          <p:cNvPr id="8" name="Group 7"/>
          <p:cNvGrpSpPr/>
          <p:nvPr userDrawn="1"/>
        </p:nvGrpSpPr>
        <p:grpSpPr>
          <a:xfrm>
            <a:off x="4983933" y="2633133"/>
            <a:ext cx="2224135" cy="369332"/>
            <a:chOff x="3459936" y="2633133"/>
            <a:chExt cx="2224135" cy="369332"/>
          </a:xfrm>
        </p:grpSpPr>
        <p:sp>
          <p:nvSpPr>
            <p:cNvPr id="9" name="TextBox 8"/>
            <p:cNvSpPr txBox="1"/>
            <p:nvPr userDrawn="1"/>
          </p:nvSpPr>
          <p:spPr>
            <a:xfrm>
              <a:off x="3459936" y="2633133"/>
              <a:ext cx="2224135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>
                  <a:solidFill>
                    <a:schemeClr val="bg1"/>
                  </a:solidFill>
                  <a:effectLst/>
                </a:rPr>
                <a:t>Designed</a:t>
              </a:r>
              <a:r>
                <a:rPr lang="en-US" baseline="0">
                  <a:solidFill>
                    <a:schemeClr val="bg1"/>
                  </a:solidFill>
                  <a:effectLst/>
                </a:rPr>
                <a:t> with         by</a:t>
              </a:r>
              <a:endParaRPr lang="en-US" dirty="0"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10" name="Freeform 290"/>
            <p:cNvSpPr/>
            <p:nvPr userDrawn="1"/>
          </p:nvSpPr>
          <p:spPr>
            <a:xfrm>
              <a:off x="4977441" y="2705803"/>
              <a:ext cx="261456" cy="223991"/>
            </a:xfrm>
            <a:custGeom>
              <a:avLst/>
              <a:gdLst/>
              <a:ahLst/>
              <a:cxnLst/>
              <a:rect l="l" t="t" r="r" b="b"/>
              <a:pathLst>
                <a:path w="504825" h="432707">
                  <a:moveTo>
                    <a:pt x="134658" y="0"/>
                  </a:moveTo>
                  <a:cubicBezTo>
                    <a:pt x="146301" y="0"/>
                    <a:pt x="158180" y="2019"/>
                    <a:pt x="170294" y="6057"/>
                  </a:cubicBezTo>
                  <a:cubicBezTo>
                    <a:pt x="182407" y="10095"/>
                    <a:pt x="193676" y="15541"/>
                    <a:pt x="204099" y="22396"/>
                  </a:cubicBezTo>
                  <a:cubicBezTo>
                    <a:pt x="214522" y="29251"/>
                    <a:pt x="223490" y="35683"/>
                    <a:pt x="231002" y="41693"/>
                  </a:cubicBezTo>
                  <a:cubicBezTo>
                    <a:pt x="238514" y="47703"/>
                    <a:pt x="245652" y="54088"/>
                    <a:pt x="252412" y="60849"/>
                  </a:cubicBezTo>
                  <a:cubicBezTo>
                    <a:pt x="259174" y="54088"/>
                    <a:pt x="266310" y="47703"/>
                    <a:pt x="273823" y="41693"/>
                  </a:cubicBezTo>
                  <a:cubicBezTo>
                    <a:pt x="281334" y="35683"/>
                    <a:pt x="290303" y="29251"/>
                    <a:pt x="300726" y="22396"/>
                  </a:cubicBezTo>
                  <a:cubicBezTo>
                    <a:pt x="311149" y="15541"/>
                    <a:pt x="322417" y="10095"/>
                    <a:pt x="334531" y="6057"/>
                  </a:cubicBezTo>
                  <a:cubicBezTo>
                    <a:pt x="346645" y="2019"/>
                    <a:pt x="358524" y="0"/>
                    <a:pt x="370167" y="0"/>
                  </a:cubicBezTo>
                  <a:cubicBezTo>
                    <a:pt x="412236" y="0"/>
                    <a:pt x="445197" y="11644"/>
                    <a:pt x="469048" y="34932"/>
                  </a:cubicBezTo>
                  <a:cubicBezTo>
                    <a:pt x="492899" y="58220"/>
                    <a:pt x="504825" y="90523"/>
                    <a:pt x="504825" y="131840"/>
                  </a:cubicBezTo>
                  <a:cubicBezTo>
                    <a:pt x="504825" y="173346"/>
                    <a:pt x="483321" y="215602"/>
                    <a:pt x="440313" y="258610"/>
                  </a:cubicBezTo>
                  <a:lnTo>
                    <a:pt x="264807" y="427636"/>
                  </a:lnTo>
                  <a:cubicBezTo>
                    <a:pt x="261427" y="431017"/>
                    <a:pt x="257295" y="432707"/>
                    <a:pt x="252412" y="432707"/>
                  </a:cubicBezTo>
                  <a:cubicBezTo>
                    <a:pt x="247529" y="432707"/>
                    <a:pt x="243398" y="431017"/>
                    <a:pt x="240018" y="427636"/>
                  </a:cubicBezTo>
                  <a:lnTo>
                    <a:pt x="64230" y="258047"/>
                  </a:lnTo>
                  <a:cubicBezTo>
                    <a:pt x="62351" y="256544"/>
                    <a:pt x="59770" y="254103"/>
                    <a:pt x="56482" y="250722"/>
                  </a:cubicBezTo>
                  <a:cubicBezTo>
                    <a:pt x="53196" y="247342"/>
                    <a:pt x="47984" y="241191"/>
                    <a:pt x="40848" y="232270"/>
                  </a:cubicBezTo>
                  <a:cubicBezTo>
                    <a:pt x="33712" y="223349"/>
                    <a:pt x="27326" y="214194"/>
                    <a:pt x="21692" y="204803"/>
                  </a:cubicBezTo>
                  <a:cubicBezTo>
                    <a:pt x="16057" y="195413"/>
                    <a:pt x="11035" y="184051"/>
                    <a:pt x="6620" y="170717"/>
                  </a:cubicBezTo>
                  <a:cubicBezTo>
                    <a:pt x="2207" y="157382"/>
                    <a:pt x="0" y="144423"/>
                    <a:pt x="0" y="131840"/>
                  </a:cubicBezTo>
                  <a:cubicBezTo>
                    <a:pt x="0" y="90523"/>
                    <a:pt x="11926" y="58220"/>
                    <a:pt x="35777" y="34932"/>
                  </a:cubicBezTo>
                  <a:cubicBezTo>
                    <a:pt x="59629" y="11644"/>
                    <a:pt x="92588" y="0"/>
                    <a:pt x="134658" y="0"/>
                  </a:cubicBezTo>
                  <a:close/>
                </a:path>
              </a:pathLst>
            </a:custGeom>
            <a:solidFill>
              <a:srgbClr val="D900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120419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87E7E4-22B8-4563-90A9-82C2F2EE3D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06487"/>
            <a:ext cx="10515600" cy="3970476"/>
          </a:xfrm>
        </p:spPr>
        <p:txBody>
          <a:bodyPr>
            <a:normAutofit/>
          </a:bodyPr>
          <a:lstStyle>
            <a:lvl1pPr>
              <a:defRPr sz="3600"/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D3D668-2187-49D6-94E7-BD02742AF3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57921"/>
                </a:solidFill>
              </a:defRPr>
            </a:lvl1pPr>
          </a:lstStyle>
          <a:p>
            <a:fld id="{18D9E8F6-4D81-4B3A-BC45-BBA4A1C9BD0F}" type="datetimeFigureOut">
              <a:rPr lang="en-US" smtClean="0"/>
              <a:pPr/>
              <a:t>2/24/2025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CF5D45-ED52-47C3-9243-A1D3EB5206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5792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8AC4EA-A078-49A4-87BA-F66FC7D151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57921"/>
                </a:solidFill>
              </a:defRPr>
            </a:lvl1pPr>
          </a:lstStyle>
          <a:p>
            <a:fld id="{E505F7C3-4860-4DB0-A451-57EE24F2F70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6CA7D016-7F3E-42AE-8E88-2831840D063A}"/>
              </a:ext>
            </a:extLst>
          </p:cNvPr>
          <p:cNvSpPr/>
          <p:nvPr userDrawn="1"/>
        </p:nvSpPr>
        <p:spPr>
          <a:xfrm>
            <a:off x="45126" y="-241"/>
            <a:ext cx="12146874" cy="1796838"/>
          </a:xfrm>
          <a:custGeom>
            <a:avLst/>
            <a:gdLst>
              <a:gd name="connsiteX0" fmla="*/ 0 w 12146874"/>
              <a:gd name="connsiteY0" fmla="*/ 0 h 1796838"/>
              <a:gd name="connsiteX1" fmla="*/ 12146874 w 12146874"/>
              <a:gd name="connsiteY1" fmla="*/ 0 h 1796838"/>
              <a:gd name="connsiteX2" fmla="*/ 12146874 w 12146874"/>
              <a:gd name="connsiteY2" fmla="*/ 1649741 h 1796838"/>
              <a:gd name="connsiteX3" fmla="*/ 11831094 w 12146874"/>
              <a:gd name="connsiteY3" fmla="*/ 1685569 h 1796838"/>
              <a:gd name="connsiteX4" fmla="*/ 9339861 w 12146874"/>
              <a:gd name="connsiteY4" fmla="*/ 1796838 h 1796838"/>
              <a:gd name="connsiteX5" fmla="*/ 387845 w 12146874"/>
              <a:gd name="connsiteY5" fmla="*/ 170064 h 1796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46874" h="1796838">
                <a:moveTo>
                  <a:pt x="0" y="0"/>
                </a:moveTo>
                <a:lnTo>
                  <a:pt x="12146874" y="0"/>
                </a:lnTo>
                <a:lnTo>
                  <a:pt x="12146874" y="1649741"/>
                </a:lnTo>
                <a:lnTo>
                  <a:pt x="11831094" y="1685569"/>
                </a:lnTo>
                <a:cubicBezTo>
                  <a:pt x="11022500" y="1758683"/>
                  <a:pt x="10189983" y="1796838"/>
                  <a:pt x="9339861" y="1796838"/>
                </a:cubicBezTo>
                <a:cubicBezTo>
                  <a:pt x="5939378" y="1796838"/>
                  <a:pt x="2820568" y="1186345"/>
                  <a:pt x="387845" y="170064"/>
                </a:cubicBezTo>
                <a:close/>
              </a:path>
            </a:pathLst>
          </a:custGeom>
          <a:solidFill>
            <a:srgbClr val="2729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D38FA49-F54C-46BB-8304-6FA01A5FB09B}"/>
              </a:ext>
            </a:extLst>
          </p:cNvPr>
          <p:cNvSpPr/>
          <p:nvPr userDrawn="1"/>
        </p:nvSpPr>
        <p:spPr>
          <a:xfrm>
            <a:off x="3" y="60425"/>
            <a:ext cx="4395933" cy="1439984"/>
          </a:xfrm>
          <a:custGeom>
            <a:avLst/>
            <a:gdLst>
              <a:gd name="connsiteX0" fmla="*/ 0 w 1467716"/>
              <a:gd name="connsiteY0" fmla="*/ 0 h 943303"/>
              <a:gd name="connsiteX1" fmla="*/ 167092 w 1467716"/>
              <a:gd name="connsiteY1" fmla="*/ 151863 h 943303"/>
              <a:gd name="connsiteX2" fmla="*/ 1402948 w 1467716"/>
              <a:gd name="connsiteY2" fmla="*/ 860884 h 943303"/>
              <a:gd name="connsiteX3" fmla="*/ 1467716 w 1467716"/>
              <a:gd name="connsiteY3" fmla="*/ 882799 h 943303"/>
              <a:gd name="connsiteX4" fmla="*/ 1426853 w 1467716"/>
              <a:gd name="connsiteY4" fmla="*/ 890097 h 943303"/>
              <a:gd name="connsiteX5" fmla="*/ 723619 w 1467716"/>
              <a:gd name="connsiteY5" fmla="*/ 943303 h 943303"/>
              <a:gd name="connsiteX6" fmla="*/ 20386 w 1467716"/>
              <a:gd name="connsiteY6" fmla="*/ 890097 h 943303"/>
              <a:gd name="connsiteX7" fmla="*/ 0 w 1467716"/>
              <a:gd name="connsiteY7" fmla="*/ 886456 h 943303"/>
              <a:gd name="connsiteX0" fmla="*/ 0 w 1467716"/>
              <a:gd name="connsiteY0" fmla="*/ 0 h 943303"/>
              <a:gd name="connsiteX1" fmla="*/ 167092 w 1467716"/>
              <a:gd name="connsiteY1" fmla="*/ 151863 h 943303"/>
              <a:gd name="connsiteX2" fmla="*/ 1402948 w 1467716"/>
              <a:gd name="connsiteY2" fmla="*/ 860884 h 943303"/>
              <a:gd name="connsiteX3" fmla="*/ 1467716 w 1467716"/>
              <a:gd name="connsiteY3" fmla="*/ 882799 h 943303"/>
              <a:gd name="connsiteX4" fmla="*/ 1426853 w 1467716"/>
              <a:gd name="connsiteY4" fmla="*/ 890097 h 943303"/>
              <a:gd name="connsiteX5" fmla="*/ 723619 w 1467716"/>
              <a:gd name="connsiteY5" fmla="*/ 943303 h 943303"/>
              <a:gd name="connsiteX6" fmla="*/ 20386 w 1467716"/>
              <a:gd name="connsiteY6" fmla="*/ 890097 h 943303"/>
              <a:gd name="connsiteX7" fmla="*/ 0 w 1467716"/>
              <a:gd name="connsiteY7" fmla="*/ 886456 h 943303"/>
              <a:gd name="connsiteX8" fmla="*/ 0 w 1467716"/>
              <a:gd name="connsiteY8" fmla="*/ 0 h 943303"/>
              <a:gd name="connsiteX0" fmla="*/ 0 w 1468512"/>
              <a:gd name="connsiteY0" fmla="*/ 0 h 943303"/>
              <a:gd name="connsiteX1" fmla="*/ 167092 w 1468512"/>
              <a:gd name="connsiteY1" fmla="*/ 151863 h 943303"/>
              <a:gd name="connsiteX2" fmla="*/ 1402948 w 1468512"/>
              <a:gd name="connsiteY2" fmla="*/ 860884 h 943303"/>
              <a:gd name="connsiteX3" fmla="*/ 1468512 w 1468512"/>
              <a:gd name="connsiteY3" fmla="*/ 884359 h 943303"/>
              <a:gd name="connsiteX4" fmla="*/ 1426853 w 1468512"/>
              <a:gd name="connsiteY4" fmla="*/ 890097 h 943303"/>
              <a:gd name="connsiteX5" fmla="*/ 723619 w 1468512"/>
              <a:gd name="connsiteY5" fmla="*/ 943303 h 943303"/>
              <a:gd name="connsiteX6" fmla="*/ 20386 w 1468512"/>
              <a:gd name="connsiteY6" fmla="*/ 890097 h 943303"/>
              <a:gd name="connsiteX7" fmla="*/ 0 w 1468512"/>
              <a:gd name="connsiteY7" fmla="*/ 886456 h 943303"/>
              <a:gd name="connsiteX8" fmla="*/ 0 w 1468512"/>
              <a:gd name="connsiteY8" fmla="*/ 0 h 943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68512" h="943303">
                <a:moveTo>
                  <a:pt x="0" y="0"/>
                </a:moveTo>
                <a:lnTo>
                  <a:pt x="167092" y="151863"/>
                </a:lnTo>
                <a:cubicBezTo>
                  <a:pt x="532570" y="453482"/>
                  <a:pt x="949585" y="694885"/>
                  <a:pt x="1402948" y="860884"/>
                </a:cubicBezTo>
                <a:lnTo>
                  <a:pt x="1468512" y="884359"/>
                </a:lnTo>
                <a:lnTo>
                  <a:pt x="1426853" y="890097"/>
                </a:lnTo>
                <a:cubicBezTo>
                  <a:pt x="1197556" y="925132"/>
                  <a:pt x="962710" y="943303"/>
                  <a:pt x="723619" y="943303"/>
                </a:cubicBezTo>
                <a:cubicBezTo>
                  <a:pt x="484529" y="943303"/>
                  <a:pt x="249683" y="925132"/>
                  <a:pt x="20386" y="890097"/>
                </a:cubicBezTo>
                <a:lnTo>
                  <a:pt x="0" y="886456"/>
                </a:lnTo>
                <a:lnTo>
                  <a:pt x="0" y="0"/>
                </a:lnTo>
                <a:close/>
              </a:path>
            </a:pathLst>
          </a:custGeom>
          <a:solidFill>
            <a:srgbClr val="F579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43A9CD-3B45-484B-BD1B-18EDBCB58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958"/>
            <a:ext cx="11353800" cy="1325563"/>
          </a:xfrm>
        </p:spPr>
        <p:txBody>
          <a:bodyPr rIns="365760" anchor="ctr"/>
          <a:lstStyle>
            <a:lvl1pPr algn="r">
              <a:defRPr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60333142-6414-40B5-BB7E-DF934194E3E4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047997" y="1018598"/>
            <a:ext cx="9144000" cy="714499"/>
          </a:xfrm>
        </p:spPr>
        <p:txBody>
          <a:bodyPr rIns="365760"/>
          <a:lstStyle>
            <a:lvl1pPr marL="0" indent="0" algn="r">
              <a:buNone/>
              <a:defRPr sz="240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9010174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87E7E4-22B8-4563-90A9-82C2F2EE3D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06487"/>
            <a:ext cx="10515600" cy="3970476"/>
          </a:xfrm>
        </p:spPr>
        <p:txBody>
          <a:bodyPr>
            <a:normAutofit/>
          </a:bodyPr>
          <a:lstStyle>
            <a:lvl1pPr>
              <a:defRPr sz="3600"/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D3D668-2187-49D6-94E7-BD02742AF3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57921"/>
                </a:solidFill>
              </a:defRPr>
            </a:lvl1pPr>
          </a:lstStyle>
          <a:p>
            <a:fld id="{18D9E8F6-4D81-4B3A-BC45-BBA4A1C9BD0F}" type="datetimeFigureOut">
              <a:rPr lang="en-US" smtClean="0"/>
              <a:pPr/>
              <a:t>2/24/2025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CF5D45-ED52-47C3-9243-A1D3EB5206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5792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8AC4EA-A078-49A4-87BA-F66FC7D151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57921"/>
                </a:solidFill>
              </a:defRPr>
            </a:lvl1pPr>
          </a:lstStyle>
          <a:p>
            <a:fld id="{E505F7C3-4860-4DB0-A451-57EE24F2F70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6CA7D016-7F3E-42AE-8E88-2831840D063A}"/>
              </a:ext>
            </a:extLst>
          </p:cNvPr>
          <p:cNvSpPr/>
          <p:nvPr userDrawn="1"/>
        </p:nvSpPr>
        <p:spPr>
          <a:xfrm>
            <a:off x="45126" y="-241"/>
            <a:ext cx="12146874" cy="1796838"/>
          </a:xfrm>
          <a:custGeom>
            <a:avLst/>
            <a:gdLst>
              <a:gd name="connsiteX0" fmla="*/ 0 w 12146874"/>
              <a:gd name="connsiteY0" fmla="*/ 0 h 1796838"/>
              <a:gd name="connsiteX1" fmla="*/ 12146874 w 12146874"/>
              <a:gd name="connsiteY1" fmla="*/ 0 h 1796838"/>
              <a:gd name="connsiteX2" fmla="*/ 12146874 w 12146874"/>
              <a:gd name="connsiteY2" fmla="*/ 1649741 h 1796838"/>
              <a:gd name="connsiteX3" fmla="*/ 11831094 w 12146874"/>
              <a:gd name="connsiteY3" fmla="*/ 1685569 h 1796838"/>
              <a:gd name="connsiteX4" fmla="*/ 9339861 w 12146874"/>
              <a:gd name="connsiteY4" fmla="*/ 1796838 h 1796838"/>
              <a:gd name="connsiteX5" fmla="*/ 387845 w 12146874"/>
              <a:gd name="connsiteY5" fmla="*/ 170064 h 1796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46874" h="1796838">
                <a:moveTo>
                  <a:pt x="0" y="0"/>
                </a:moveTo>
                <a:lnTo>
                  <a:pt x="12146874" y="0"/>
                </a:lnTo>
                <a:lnTo>
                  <a:pt x="12146874" y="1649741"/>
                </a:lnTo>
                <a:lnTo>
                  <a:pt x="11831094" y="1685569"/>
                </a:lnTo>
                <a:cubicBezTo>
                  <a:pt x="11022500" y="1758683"/>
                  <a:pt x="10189983" y="1796838"/>
                  <a:pt x="9339861" y="1796838"/>
                </a:cubicBezTo>
                <a:cubicBezTo>
                  <a:pt x="5939378" y="1796838"/>
                  <a:pt x="2820568" y="1186345"/>
                  <a:pt x="387845" y="170064"/>
                </a:cubicBezTo>
                <a:close/>
              </a:path>
            </a:pathLst>
          </a:custGeom>
          <a:solidFill>
            <a:srgbClr val="2729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D38FA49-F54C-46BB-8304-6FA01A5FB09B}"/>
              </a:ext>
            </a:extLst>
          </p:cNvPr>
          <p:cNvSpPr/>
          <p:nvPr userDrawn="1"/>
        </p:nvSpPr>
        <p:spPr>
          <a:xfrm>
            <a:off x="3" y="60425"/>
            <a:ext cx="4395933" cy="1439984"/>
          </a:xfrm>
          <a:custGeom>
            <a:avLst/>
            <a:gdLst>
              <a:gd name="connsiteX0" fmla="*/ 0 w 1467716"/>
              <a:gd name="connsiteY0" fmla="*/ 0 h 943303"/>
              <a:gd name="connsiteX1" fmla="*/ 167092 w 1467716"/>
              <a:gd name="connsiteY1" fmla="*/ 151863 h 943303"/>
              <a:gd name="connsiteX2" fmla="*/ 1402948 w 1467716"/>
              <a:gd name="connsiteY2" fmla="*/ 860884 h 943303"/>
              <a:gd name="connsiteX3" fmla="*/ 1467716 w 1467716"/>
              <a:gd name="connsiteY3" fmla="*/ 882799 h 943303"/>
              <a:gd name="connsiteX4" fmla="*/ 1426853 w 1467716"/>
              <a:gd name="connsiteY4" fmla="*/ 890097 h 943303"/>
              <a:gd name="connsiteX5" fmla="*/ 723619 w 1467716"/>
              <a:gd name="connsiteY5" fmla="*/ 943303 h 943303"/>
              <a:gd name="connsiteX6" fmla="*/ 20386 w 1467716"/>
              <a:gd name="connsiteY6" fmla="*/ 890097 h 943303"/>
              <a:gd name="connsiteX7" fmla="*/ 0 w 1467716"/>
              <a:gd name="connsiteY7" fmla="*/ 886456 h 943303"/>
              <a:gd name="connsiteX0" fmla="*/ 0 w 1467716"/>
              <a:gd name="connsiteY0" fmla="*/ 0 h 943303"/>
              <a:gd name="connsiteX1" fmla="*/ 167092 w 1467716"/>
              <a:gd name="connsiteY1" fmla="*/ 151863 h 943303"/>
              <a:gd name="connsiteX2" fmla="*/ 1402948 w 1467716"/>
              <a:gd name="connsiteY2" fmla="*/ 860884 h 943303"/>
              <a:gd name="connsiteX3" fmla="*/ 1467716 w 1467716"/>
              <a:gd name="connsiteY3" fmla="*/ 882799 h 943303"/>
              <a:gd name="connsiteX4" fmla="*/ 1426853 w 1467716"/>
              <a:gd name="connsiteY4" fmla="*/ 890097 h 943303"/>
              <a:gd name="connsiteX5" fmla="*/ 723619 w 1467716"/>
              <a:gd name="connsiteY5" fmla="*/ 943303 h 943303"/>
              <a:gd name="connsiteX6" fmla="*/ 20386 w 1467716"/>
              <a:gd name="connsiteY6" fmla="*/ 890097 h 943303"/>
              <a:gd name="connsiteX7" fmla="*/ 0 w 1467716"/>
              <a:gd name="connsiteY7" fmla="*/ 886456 h 943303"/>
              <a:gd name="connsiteX8" fmla="*/ 0 w 1467716"/>
              <a:gd name="connsiteY8" fmla="*/ 0 h 943303"/>
              <a:gd name="connsiteX0" fmla="*/ 0 w 1468512"/>
              <a:gd name="connsiteY0" fmla="*/ 0 h 943303"/>
              <a:gd name="connsiteX1" fmla="*/ 167092 w 1468512"/>
              <a:gd name="connsiteY1" fmla="*/ 151863 h 943303"/>
              <a:gd name="connsiteX2" fmla="*/ 1402948 w 1468512"/>
              <a:gd name="connsiteY2" fmla="*/ 860884 h 943303"/>
              <a:gd name="connsiteX3" fmla="*/ 1468512 w 1468512"/>
              <a:gd name="connsiteY3" fmla="*/ 884359 h 943303"/>
              <a:gd name="connsiteX4" fmla="*/ 1426853 w 1468512"/>
              <a:gd name="connsiteY4" fmla="*/ 890097 h 943303"/>
              <a:gd name="connsiteX5" fmla="*/ 723619 w 1468512"/>
              <a:gd name="connsiteY5" fmla="*/ 943303 h 943303"/>
              <a:gd name="connsiteX6" fmla="*/ 20386 w 1468512"/>
              <a:gd name="connsiteY6" fmla="*/ 890097 h 943303"/>
              <a:gd name="connsiteX7" fmla="*/ 0 w 1468512"/>
              <a:gd name="connsiteY7" fmla="*/ 886456 h 943303"/>
              <a:gd name="connsiteX8" fmla="*/ 0 w 1468512"/>
              <a:gd name="connsiteY8" fmla="*/ 0 h 943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68512" h="943303">
                <a:moveTo>
                  <a:pt x="0" y="0"/>
                </a:moveTo>
                <a:lnTo>
                  <a:pt x="167092" y="151863"/>
                </a:lnTo>
                <a:cubicBezTo>
                  <a:pt x="532570" y="453482"/>
                  <a:pt x="949585" y="694885"/>
                  <a:pt x="1402948" y="860884"/>
                </a:cubicBezTo>
                <a:lnTo>
                  <a:pt x="1468512" y="884359"/>
                </a:lnTo>
                <a:lnTo>
                  <a:pt x="1426853" y="890097"/>
                </a:lnTo>
                <a:cubicBezTo>
                  <a:pt x="1197556" y="925132"/>
                  <a:pt x="962710" y="943303"/>
                  <a:pt x="723619" y="943303"/>
                </a:cubicBezTo>
                <a:cubicBezTo>
                  <a:pt x="484529" y="943303"/>
                  <a:pt x="249683" y="925132"/>
                  <a:pt x="20386" y="890097"/>
                </a:cubicBezTo>
                <a:lnTo>
                  <a:pt x="0" y="886456"/>
                </a:lnTo>
                <a:lnTo>
                  <a:pt x="0" y="0"/>
                </a:lnTo>
                <a:close/>
              </a:path>
            </a:pathLst>
          </a:custGeom>
          <a:solidFill>
            <a:srgbClr val="9E9C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43A9CD-3B45-484B-BD1B-18EDBCB58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958"/>
            <a:ext cx="11353800" cy="1325563"/>
          </a:xfrm>
        </p:spPr>
        <p:txBody>
          <a:bodyPr rIns="365760" anchor="ctr"/>
          <a:lstStyle>
            <a:lvl1pPr algn="r">
              <a:defRPr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60333142-6414-40B5-BB7E-DF934194E3E4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047997" y="1018598"/>
            <a:ext cx="9144000" cy="714499"/>
          </a:xfrm>
        </p:spPr>
        <p:txBody>
          <a:bodyPr rIns="365760"/>
          <a:lstStyle>
            <a:lvl1pPr marL="0" indent="0" algn="r">
              <a:buNone/>
              <a:defRPr sz="240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2311625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87E7E4-22B8-4563-90A9-82C2F2EE3D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06487"/>
            <a:ext cx="10515600" cy="3970476"/>
          </a:xfrm>
        </p:spPr>
        <p:txBody>
          <a:bodyPr>
            <a:normAutofit/>
          </a:bodyPr>
          <a:lstStyle>
            <a:lvl1pPr>
              <a:defRPr sz="3600"/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D3D668-2187-49D6-94E7-BD02742AF3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57921"/>
                </a:solidFill>
              </a:defRPr>
            </a:lvl1pPr>
          </a:lstStyle>
          <a:p>
            <a:fld id="{18D9E8F6-4D81-4B3A-BC45-BBA4A1C9BD0F}" type="datetimeFigureOut">
              <a:rPr lang="en-US" smtClean="0"/>
              <a:pPr/>
              <a:t>2/24/2025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CF5D45-ED52-47C3-9243-A1D3EB5206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5792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8AC4EA-A078-49A4-87BA-F66FC7D151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57921"/>
                </a:solidFill>
              </a:defRPr>
            </a:lvl1pPr>
          </a:lstStyle>
          <a:p>
            <a:fld id="{E505F7C3-4860-4DB0-A451-57EE24F2F70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6CA7D016-7F3E-42AE-8E88-2831840D063A}"/>
              </a:ext>
            </a:extLst>
          </p:cNvPr>
          <p:cNvSpPr/>
          <p:nvPr userDrawn="1"/>
        </p:nvSpPr>
        <p:spPr>
          <a:xfrm>
            <a:off x="45126" y="-241"/>
            <a:ext cx="12146874" cy="1796838"/>
          </a:xfrm>
          <a:custGeom>
            <a:avLst/>
            <a:gdLst>
              <a:gd name="connsiteX0" fmla="*/ 0 w 12146874"/>
              <a:gd name="connsiteY0" fmla="*/ 0 h 1796838"/>
              <a:gd name="connsiteX1" fmla="*/ 12146874 w 12146874"/>
              <a:gd name="connsiteY1" fmla="*/ 0 h 1796838"/>
              <a:gd name="connsiteX2" fmla="*/ 12146874 w 12146874"/>
              <a:gd name="connsiteY2" fmla="*/ 1649741 h 1796838"/>
              <a:gd name="connsiteX3" fmla="*/ 11831094 w 12146874"/>
              <a:gd name="connsiteY3" fmla="*/ 1685569 h 1796838"/>
              <a:gd name="connsiteX4" fmla="*/ 9339861 w 12146874"/>
              <a:gd name="connsiteY4" fmla="*/ 1796838 h 1796838"/>
              <a:gd name="connsiteX5" fmla="*/ 387845 w 12146874"/>
              <a:gd name="connsiteY5" fmla="*/ 170064 h 1796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46874" h="1796838">
                <a:moveTo>
                  <a:pt x="0" y="0"/>
                </a:moveTo>
                <a:lnTo>
                  <a:pt x="12146874" y="0"/>
                </a:lnTo>
                <a:lnTo>
                  <a:pt x="12146874" y="1649741"/>
                </a:lnTo>
                <a:lnTo>
                  <a:pt x="11831094" y="1685569"/>
                </a:lnTo>
                <a:cubicBezTo>
                  <a:pt x="11022500" y="1758683"/>
                  <a:pt x="10189983" y="1796838"/>
                  <a:pt x="9339861" y="1796838"/>
                </a:cubicBezTo>
                <a:cubicBezTo>
                  <a:pt x="5939378" y="1796838"/>
                  <a:pt x="2820568" y="1186345"/>
                  <a:pt x="387845" y="170064"/>
                </a:cubicBezTo>
                <a:close/>
              </a:path>
            </a:pathLst>
          </a:custGeom>
          <a:solidFill>
            <a:srgbClr val="2729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D38FA49-F54C-46BB-8304-6FA01A5FB09B}"/>
              </a:ext>
            </a:extLst>
          </p:cNvPr>
          <p:cNvSpPr/>
          <p:nvPr userDrawn="1"/>
        </p:nvSpPr>
        <p:spPr>
          <a:xfrm>
            <a:off x="3" y="60425"/>
            <a:ext cx="4395933" cy="1439984"/>
          </a:xfrm>
          <a:custGeom>
            <a:avLst/>
            <a:gdLst>
              <a:gd name="connsiteX0" fmla="*/ 0 w 1467716"/>
              <a:gd name="connsiteY0" fmla="*/ 0 h 943303"/>
              <a:gd name="connsiteX1" fmla="*/ 167092 w 1467716"/>
              <a:gd name="connsiteY1" fmla="*/ 151863 h 943303"/>
              <a:gd name="connsiteX2" fmla="*/ 1402948 w 1467716"/>
              <a:gd name="connsiteY2" fmla="*/ 860884 h 943303"/>
              <a:gd name="connsiteX3" fmla="*/ 1467716 w 1467716"/>
              <a:gd name="connsiteY3" fmla="*/ 882799 h 943303"/>
              <a:gd name="connsiteX4" fmla="*/ 1426853 w 1467716"/>
              <a:gd name="connsiteY4" fmla="*/ 890097 h 943303"/>
              <a:gd name="connsiteX5" fmla="*/ 723619 w 1467716"/>
              <a:gd name="connsiteY5" fmla="*/ 943303 h 943303"/>
              <a:gd name="connsiteX6" fmla="*/ 20386 w 1467716"/>
              <a:gd name="connsiteY6" fmla="*/ 890097 h 943303"/>
              <a:gd name="connsiteX7" fmla="*/ 0 w 1467716"/>
              <a:gd name="connsiteY7" fmla="*/ 886456 h 943303"/>
              <a:gd name="connsiteX0" fmla="*/ 0 w 1467716"/>
              <a:gd name="connsiteY0" fmla="*/ 0 h 943303"/>
              <a:gd name="connsiteX1" fmla="*/ 167092 w 1467716"/>
              <a:gd name="connsiteY1" fmla="*/ 151863 h 943303"/>
              <a:gd name="connsiteX2" fmla="*/ 1402948 w 1467716"/>
              <a:gd name="connsiteY2" fmla="*/ 860884 h 943303"/>
              <a:gd name="connsiteX3" fmla="*/ 1467716 w 1467716"/>
              <a:gd name="connsiteY3" fmla="*/ 882799 h 943303"/>
              <a:gd name="connsiteX4" fmla="*/ 1426853 w 1467716"/>
              <a:gd name="connsiteY4" fmla="*/ 890097 h 943303"/>
              <a:gd name="connsiteX5" fmla="*/ 723619 w 1467716"/>
              <a:gd name="connsiteY5" fmla="*/ 943303 h 943303"/>
              <a:gd name="connsiteX6" fmla="*/ 20386 w 1467716"/>
              <a:gd name="connsiteY6" fmla="*/ 890097 h 943303"/>
              <a:gd name="connsiteX7" fmla="*/ 0 w 1467716"/>
              <a:gd name="connsiteY7" fmla="*/ 886456 h 943303"/>
              <a:gd name="connsiteX8" fmla="*/ 0 w 1467716"/>
              <a:gd name="connsiteY8" fmla="*/ 0 h 943303"/>
              <a:gd name="connsiteX0" fmla="*/ 0 w 1468512"/>
              <a:gd name="connsiteY0" fmla="*/ 0 h 943303"/>
              <a:gd name="connsiteX1" fmla="*/ 167092 w 1468512"/>
              <a:gd name="connsiteY1" fmla="*/ 151863 h 943303"/>
              <a:gd name="connsiteX2" fmla="*/ 1402948 w 1468512"/>
              <a:gd name="connsiteY2" fmla="*/ 860884 h 943303"/>
              <a:gd name="connsiteX3" fmla="*/ 1468512 w 1468512"/>
              <a:gd name="connsiteY3" fmla="*/ 884359 h 943303"/>
              <a:gd name="connsiteX4" fmla="*/ 1426853 w 1468512"/>
              <a:gd name="connsiteY4" fmla="*/ 890097 h 943303"/>
              <a:gd name="connsiteX5" fmla="*/ 723619 w 1468512"/>
              <a:gd name="connsiteY5" fmla="*/ 943303 h 943303"/>
              <a:gd name="connsiteX6" fmla="*/ 20386 w 1468512"/>
              <a:gd name="connsiteY6" fmla="*/ 890097 h 943303"/>
              <a:gd name="connsiteX7" fmla="*/ 0 w 1468512"/>
              <a:gd name="connsiteY7" fmla="*/ 886456 h 943303"/>
              <a:gd name="connsiteX8" fmla="*/ 0 w 1468512"/>
              <a:gd name="connsiteY8" fmla="*/ 0 h 943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68512" h="943303">
                <a:moveTo>
                  <a:pt x="0" y="0"/>
                </a:moveTo>
                <a:lnTo>
                  <a:pt x="167092" y="151863"/>
                </a:lnTo>
                <a:cubicBezTo>
                  <a:pt x="532570" y="453482"/>
                  <a:pt x="949585" y="694885"/>
                  <a:pt x="1402948" y="860884"/>
                </a:cubicBezTo>
                <a:lnTo>
                  <a:pt x="1468512" y="884359"/>
                </a:lnTo>
                <a:lnTo>
                  <a:pt x="1426853" y="890097"/>
                </a:lnTo>
                <a:cubicBezTo>
                  <a:pt x="1197556" y="925132"/>
                  <a:pt x="962710" y="943303"/>
                  <a:pt x="723619" y="943303"/>
                </a:cubicBezTo>
                <a:cubicBezTo>
                  <a:pt x="484529" y="943303"/>
                  <a:pt x="249683" y="925132"/>
                  <a:pt x="20386" y="890097"/>
                </a:cubicBezTo>
                <a:lnTo>
                  <a:pt x="0" y="8864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43A9CD-3B45-484B-BD1B-18EDBCB58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958"/>
            <a:ext cx="11353800" cy="1325563"/>
          </a:xfrm>
        </p:spPr>
        <p:txBody>
          <a:bodyPr rIns="365760" anchor="ctr"/>
          <a:lstStyle>
            <a:lvl1pPr algn="r">
              <a:defRPr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60333142-6414-40B5-BB7E-DF934194E3E4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047997" y="1018598"/>
            <a:ext cx="9144000" cy="714499"/>
          </a:xfrm>
        </p:spPr>
        <p:txBody>
          <a:bodyPr rIns="365760"/>
          <a:lstStyle>
            <a:lvl1pPr marL="0" indent="0" algn="r">
              <a:buNone/>
              <a:defRPr sz="240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0305861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004AC-9159-4934-8481-28CFB4B454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56811C-389E-4C9A-9545-FD7B79A7D2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122F26-D929-4224-B7D5-F9CC419EA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9E8F6-4D81-4B3A-BC45-BBA4A1C9BD0F}" type="datetimeFigureOut">
              <a:rPr lang="en-US" smtClean="0"/>
              <a:t>2/24/2025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CEDAD2-3D9E-4B72-AB17-C033F18AFE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9586D7-6C7E-4A29-AFAD-F8AF921E5E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5F7C3-4860-4DB0-A451-57EE24F2F7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8782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E226FE-2A1A-42E8-8EB8-E8C2F1FF1E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5A07FC-5F80-4767-A8D4-75E008AE6C4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CEDFBF-95C8-482A-B30A-04986A025D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D208A8-1524-4742-BDE9-246AD4B936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9E8F6-4D81-4B3A-BC45-BBA4A1C9BD0F}" type="datetimeFigureOut">
              <a:rPr lang="en-US" smtClean="0"/>
              <a:t>2/24/2025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B00CFF-B864-4717-99A5-43C9EA0751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1F6820-5E3F-49A9-8E44-8ECF083F6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5F7C3-4860-4DB0-A451-57EE24F2F7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9149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BD783B-03A0-409F-8573-D57329B5F5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CB7087-5633-49FA-8485-A981586BC8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E79E2C-033B-4FBA-A3E2-A445B074AB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59FFF85-E5C7-4BEE-B6C4-60A80C3B61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2009E7-C5BE-40E0-9D13-EBAA5DE9AC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8201D6F-9B4A-4DA8-874F-D47E161CEA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9E8F6-4D81-4B3A-BC45-BBA4A1C9BD0F}" type="datetimeFigureOut">
              <a:rPr lang="en-US" smtClean="0"/>
              <a:t>2/24/2025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A8F3727-9126-450C-9166-FA163FBC6F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C9D302A-A571-4F55-8B61-EA8AB97E62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5F7C3-4860-4DB0-A451-57EE24F2F7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4132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7D749-FDF9-4F94-A421-8EABE30929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F264008-8BD8-4542-8DFA-D33857B3EE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9E8F6-4D81-4B3A-BC45-BBA4A1C9BD0F}" type="datetimeFigureOut">
              <a:rPr lang="en-US" smtClean="0"/>
              <a:t>2/24/2025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B89E25-02BB-4E6D-A193-F5D306FAB9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8C2355-36B6-4F9E-BA79-5CA5E9C4E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5F7C3-4860-4DB0-A451-57EE24F2F7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1431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81EAFB-B6A5-4380-9C39-01D3761D34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9E8F6-4D81-4B3A-BC45-BBA4A1C9BD0F}" type="datetimeFigureOut">
              <a:rPr lang="en-US" smtClean="0"/>
              <a:t>2/24/2025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7585C40-FDBA-43C0-90CF-DDBB124AF4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7D6155-F780-4D68-868D-D48E5912A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5F7C3-4860-4DB0-A451-57EE24F2F7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6646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BF4E5A5-FAF5-42E9-A705-A2830C622C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365760" bIns="45720" rtlCol="0" anchor="b">
            <a:normAutofit/>
          </a:bodyPr>
          <a:lstStyle/>
          <a:p>
            <a:pPr lvl="0" algn="r"/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FE322A-EE1B-4EA9-BECD-220E5044DC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786965-5A0F-4C0C-9415-32EBA327B7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57921"/>
                </a:solidFill>
              </a:defRPr>
            </a:lvl1pPr>
          </a:lstStyle>
          <a:p>
            <a:fld id="{18D9E8F6-4D81-4B3A-BC45-BBA4A1C9BD0F}" type="datetimeFigureOut">
              <a:rPr lang="en-US" smtClean="0"/>
              <a:pPr/>
              <a:t>2/24/2025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EC338F-E89C-43B8-B0CB-A1D888EA86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5792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0A7CEF-ACB9-4347-8B7A-F5C824194E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F57921"/>
                </a:solidFill>
              </a:defRPr>
            </a:lvl1pPr>
          </a:lstStyle>
          <a:p>
            <a:fld id="{E505F7C3-4860-4DB0-A451-57EE24F2F70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1883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1" r:id="rId1"/>
    <p:sldLayoutId id="2147483761" r:id="rId2"/>
    <p:sldLayoutId id="2147483772" r:id="rId3"/>
    <p:sldLayoutId id="2147483773" r:id="rId4"/>
    <p:sldLayoutId id="2147483762" r:id="rId5"/>
    <p:sldLayoutId id="2147483763" r:id="rId6"/>
    <p:sldLayoutId id="2147483764" r:id="rId7"/>
    <p:sldLayoutId id="2147483765" r:id="rId8"/>
    <p:sldLayoutId id="2147483766" r:id="rId9"/>
    <p:sldLayoutId id="2147483767" r:id="rId10"/>
    <p:sldLayoutId id="2147483768" r:id="rId11"/>
    <p:sldLayoutId id="2147483769" r:id="rId12"/>
    <p:sldLayoutId id="2147483770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b="1" kern="1200" cap="all" baseline="0" smtClean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23A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Your Date Here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Your Footer Here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6EDDA2-A385-4D53-9944-861446547D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4656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12" Type="http://schemas.openxmlformats.org/officeDocument/2006/relationships/image" Target="../media/image4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35.jpeg"/><Relationship Id="rId9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0.png"/><Relationship Id="rId4" Type="http://schemas.openxmlformats.org/officeDocument/2006/relationships/image" Target="../media/image5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0.png"/><Relationship Id="rId5" Type="http://schemas.openxmlformats.org/officeDocument/2006/relationships/image" Target="../media/image55.tif"/><Relationship Id="rId4" Type="http://schemas.openxmlformats.org/officeDocument/2006/relationships/image" Target="../media/image5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55.ti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0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ti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0.png"/><Relationship Id="rId4" Type="http://schemas.openxmlformats.org/officeDocument/2006/relationships/image" Target="../media/image5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55.ti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0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10" Type="http://schemas.openxmlformats.org/officeDocument/2006/relationships/image" Target="../media/image50.png"/><Relationship Id="rId4" Type="http://schemas.openxmlformats.org/officeDocument/2006/relationships/image" Target="../media/image64.png"/><Relationship Id="rId9" Type="http://schemas.openxmlformats.org/officeDocument/2006/relationships/image" Target="../media/image6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1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0.png"/><Relationship Id="rId5" Type="http://schemas.openxmlformats.org/officeDocument/2006/relationships/image" Target="../media/image55.tif"/><Relationship Id="rId4" Type="http://schemas.openxmlformats.org/officeDocument/2006/relationships/image" Target="../media/image74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75.png"/><Relationship Id="rId7" Type="http://schemas.openxmlformats.org/officeDocument/2006/relationships/image" Target="../media/image55.ti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0.png"/><Relationship Id="rId5" Type="http://schemas.openxmlformats.org/officeDocument/2006/relationships/image" Target="../media/image55.tif"/><Relationship Id="rId4" Type="http://schemas.openxmlformats.org/officeDocument/2006/relationships/image" Target="../media/image8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0.png"/><Relationship Id="rId5" Type="http://schemas.openxmlformats.org/officeDocument/2006/relationships/image" Target="../media/image55.tif"/><Relationship Id="rId4" Type="http://schemas.openxmlformats.org/officeDocument/2006/relationships/image" Target="../media/image8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png"/><Relationship Id="rId4" Type="http://schemas.openxmlformats.org/officeDocument/2006/relationships/image" Target="../media/image10.tif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tif"/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Relationship Id="rId9" Type="http://schemas.openxmlformats.org/officeDocument/2006/relationships/image" Target="../media/image5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1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png"/><Relationship Id="rId4" Type="http://schemas.openxmlformats.org/officeDocument/2006/relationships/image" Target="../media/image13.ti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tif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Relationship Id="rId9" Type="http://schemas.openxmlformats.org/officeDocument/2006/relationships/image" Target="../media/image55.tif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13" Type="http://schemas.openxmlformats.org/officeDocument/2006/relationships/image" Target="../media/image50.png"/><Relationship Id="rId3" Type="http://schemas.openxmlformats.org/officeDocument/2006/relationships/image" Target="../media/image96.png"/><Relationship Id="rId7" Type="http://schemas.openxmlformats.org/officeDocument/2006/relationships/image" Target="../media/image100.png"/><Relationship Id="rId12" Type="http://schemas.openxmlformats.org/officeDocument/2006/relationships/image" Target="../media/image55.tif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9.png"/><Relationship Id="rId11" Type="http://schemas.openxmlformats.org/officeDocument/2006/relationships/image" Target="../media/image104.png"/><Relationship Id="rId5" Type="http://schemas.openxmlformats.org/officeDocument/2006/relationships/image" Target="../media/image98.png"/><Relationship Id="rId10" Type="http://schemas.openxmlformats.org/officeDocument/2006/relationships/image" Target="../media/image103.png"/><Relationship Id="rId4" Type="http://schemas.openxmlformats.org/officeDocument/2006/relationships/image" Target="../media/image97.png"/><Relationship Id="rId9" Type="http://schemas.openxmlformats.org/officeDocument/2006/relationships/image" Target="../media/image10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1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5.tif"/><Relationship Id="rId5" Type="http://schemas.openxmlformats.org/officeDocument/2006/relationships/image" Target="../media/image50.png"/><Relationship Id="rId4" Type="http://schemas.openxmlformats.org/officeDocument/2006/relationships/image" Target="../media/image106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7" Type="http://schemas.openxmlformats.org/officeDocument/2006/relationships/image" Target="../media/image55.tif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0.png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13" Type="http://schemas.openxmlformats.org/officeDocument/2006/relationships/image" Target="../media/image120.png"/><Relationship Id="rId3" Type="http://schemas.openxmlformats.org/officeDocument/2006/relationships/image" Target="../media/image110.png"/><Relationship Id="rId7" Type="http://schemas.openxmlformats.org/officeDocument/2006/relationships/image" Target="../media/image114.png"/><Relationship Id="rId12" Type="http://schemas.openxmlformats.org/officeDocument/2006/relationships/image" Target="../media/image119.png"/><Relationship Id="rId2" Type="http://schemas.openxmlformats.org/officeDocument/2006/relationships/notesSlide" Target="../notesSlides/notesSlide54.xml"/><Relationship Id="rId16" Type="http://schemas.openxmlformats.org/officeDocument/2006/relationships/image" Target="../media/image55.ti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3.png"/><Relationship Id="rId11" Type="http://schemas.openxmlformats.org/officeDocument/2006/relationships/image" Target="../media/image118.png"/><Relationship Id="rId5" Type="http://schemas.openxmlformats.org/officeDocument/2006/relationships/image" Target="../media/image112.png"/><Relationship Id="rId15" Type="http://schemas.openxmlformats.org/officeDocument/2006/relationships/image" Target="../media/image50.png"/><Relationship Id="rId10" Type="http://schemas.openxmlformats.org/officeDocument/2006/relationships/image" Target="../media/image117.png"/><Relationship Id="rId4" Type="http://schemas.openxmlformats.org/officeDocument/2006/relationships/image" Target="../media/image111.png"/><Relationship Id="rId9" Type="http://schemas.openxmlformats.org/officeDocument/2006/relationships/image" Target="../media/image116.png"/><Relationship Id="rId14" Type="http://schemas.openxmlformats.org/officeDocument/2006/relationships/image" Target="../media/image121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jpe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4.png"/><Relationship Id="rId4" Type="http://schemas.openxmlformats.org/officeDocument/2006/relationships/image" Target="../media/image12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7" Type="http://schemas.openxmlformats.org/officeDocument/2006/relationships/image" Target="../media/image127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youtu.be/9Y8MAYMcL6s" TargetMode="External"/><Relationship Id="rId5" Type="http://schemas.openxmlformats.org/officeDocument/2006/relationships/hyperlink" Target="https://youtu.be/a3rXCaFovf0" TargetMode="External"/><Relationship Id="rId4" Type="http://schemas.openxmlformats.org/officeDocument/2006/relationships/image" Target="../media/image126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Rețele</a:t>
            </a:r>
            <a:r>
              <a:rPr lang="en-US" dirty="0"/>
              <a:t> de </a:t>
            </a:r>
            <a:r>
              <a:rPr lang="en-US" dirty="0" err="1"/>
              <a:t>calculatoare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Nivelul</a:t>
            </a:r>
            <a:r>
              <a:rPr lang="en-US" dirty="0"/>
              <a:t> </a:t>
            </a:r>
            <a:r>
              <a:rPr lang="en-US" dirty="0" err="1"/>
              <a:t>aplicație</a:t>
            </a:r>
            <a:r>
              <a:rPr lang="en-US"/>
              <a:t>: RPC</a:t>
            </a:r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2ECEEFAB-8007-4E30-80A1-6265CA3AF86A}"/>
              </a:ext>
            </a:extLst>
          </p:cNvPr>
          <p:cNvSpPr/>
          <p:nvPr/>
        </p:nvSpPr>
        <p:spPr>
          <a:xfrm>
            <a:off x="3" y="2802836"/>
            <a:ext cx="4395933" cy="1439984"/>
          </a:xfrm>
          <a:custGeom>
            <a:avLst/>
            <a:gdLst>
              <a:gd name="connsiteX0" fmla="*/ 0 w 1467716"/>
              <a:gd name="connsiteY0" fmla="*/ 0 h 943303"/>
              <a:gd name="connsiteX1" fmla="*/ 167092 w 1467716"/>
              <a:gd name="connsiteY1" fmla="*/ 151863 h 943303"/>
              <a:gd name="connsiteX2" fmla="*/ 1402948 w 1467716"/>
              <a:gd name="connsiteY2" fmla="*/ 860884 h 943303"/>
              <a:gd name="connsiteX3" fmla="*/ 1467716 w 1467716"/>
              <a:gd name="connsiteY3" fmla="*/ 882799 h 943303"/>
              <a:gd name="connsiteX4" fmla="*/ 1426853 w 1467716"/>
              <a:gd name="connsiteY4" fmla="*/ 890097 h 943303"/>
              <a:gd name="connsiteX5" fmla="*/ 723619 w 1467716"/>
              <a:gd name="connsiteY5" fmla="*/ 943303 h 943303"/>
              <a:gd name="connsiteX6" fmla="*/ 20386 w 1467716"/>
              <a:gd name="connsiteY6" fmla="*/ 890097 h 943303"/>
              <a:gd name="connsiteX7" fmla="*/ 0 w 1467716"/>
              <a:gd name="connsiteY7" fmla="*/ 886456 h 943303"/>
              <a:gd name="connsiteX0" fmla="*/ 0 w 1467716"/>
              <a:gd name="connsiteY0" fmla="*/ 0 h 943303"/>
              <a:gd name="connsiteX1" fmla="*/ 167092 w 1467716"/>
              <a:gd name="connsiteY1" fmla="*/ 151863 h 943303"/>
              <a:gd name="connsiteX2" fmla="*/ 1402948 w 1467716"/>
              <a:gd name="connsiteY2" fmla="*/ 860884 h 943303"/>
              <a:gd name="connsiteX3" fmla="*/ 1467716 w 1467716"/>
              <a:gd name="connsiteY3" fmla="*/ 882799 h 943303"/>
              <a:gd name="connsiteX4" fmla="*/ 1426853 w 1467716"/>
              <a:gd name="connsiteY4" fmla="*/ 890097 h 943303"/>
              <a:gd name="connsiteX5" fmla="*/ 723619 w 1467716"/>
              <a:gd name="connsiteY5" fmla="*/ 943303 h 943303"/>
              <a:gd name="connsiteX6" fmla="*/ 20386 w 1467716"/>
              <a:gd name="connsiteY6" fmla="*/ 890097 h 943303"/>
              <a:gd name="connsiteX7" fmla="*/ 0 w 1467716"/>
              <a:gd name="connsiteY7" fmla="*/ 886456 h 943303"/>
              <a:gd name="connsiteX8" fmla="*/ 0 w 1467716"/>
              <a:gd name="connsiteY8" fmla="*/ 0 h 943303"/>
              <a:gd name="connsiteX0" fmla="*/ 0 w 1468512"/>
              <a:gd name="connsiteY0" fmla="*/ 0 h 943303"/>
              <a:gd name="connsiteX1" fmla="*/ 167092 w 1468512"/>
              <a:gd name="connsiteY1" fmla="*/ 151863 h 943303"/>
              <a:gd name="connsiteX2" fmla="*/ 1402948 w 1468512"/>
              <a:gd name="connsiteY2" fmla="*/ 860884 h 943303"/>
              <a:gd name="connsiteX3" fmla="*/ 1468512 w 1468512"/>
              <a:gd name="connsiteY3" fmla="*/ 884359 h 943303"/>
              <a:gd name="connsiteX4" fmla="*/ 1426853 w 1468512"/>
              <a:gd name="connsiteY4" fmla="*/ 890097 h 943303"/>
              <a:gd name="connsiteX5" fmla="*/ 723619 w 1468512"/>
              <a:gd name="connsiteY5" fmla="*/ 943303 h 943303"/>
              <a:gd name="connsiteX6" fmla="*/ 20386 w 1468512"/>
              <a:gd name="connsiteY6" fmla="*/ 890097 h 943303"/>
              <a:gd name="connsiteX7" fmla="*/ 0 w 1468512"/>
              <a:gd name="connsiteY7" fmla="*/ 886456 h 943303"/>
              <a:gd name="connsiteX8" fmla="*/ 0 w 1468512"/>
              <a:gd name="connsiteY8" fmla="*/ 0 h 943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68512" h="943303">
                <a:moveTo>
                  <a:pt x="0" y="0"/>
                </a:moveTo>
                <a:lnTo>
                  <a:pt x="167092" y="151863"/>
                </a:lnTo>
                <a:cubicBezTo>
                  <a:pt x="532570" y="453482"/>
                  <a:pt x="949585" y="694885"/>
                  <a:pt x="1402948" y="860884"/>
                </a:cubicBezTo>
                <a:lnTo>
                  <a:pt x="1468512" y="884359"/>
                </a:lnTo>
                <a:lnTo>
                  <a:pt x="1426853" y="890097"/>
                </a:lnTo>
                <a:cubicBezTo>
                  <a:pt x="1197556" y="925132"/>
                  <a:pt x="962710" y="943303"/>
                  <a:pt x="723619" y="943303"/>
                </a:cubicBezTo>
                <a:cubicBezTo>
                  <a:pt x="484529" y="943303"/>
                  <a:pt x="249683" y="925132"/>
                  <a:pt x="20386" y="890097"/>
                </a:cubicBezTo>
                <a:lnTo>
                  <a:pt x="0" y="886456"/>
                </a:lnTo>
                <a:lnTo>
                  <a:pt x="0" y="0"/>
                </a:lnTo>
                <a:close/>
              </a:path>
            </a:pathLst>
          </a:custGeom>
          <a:solidFill>
            <a:srgbClr val="F579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250DA162-CF55-4AD8-B7A6-B7A2DF5DF52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008" b="24008"/>
          <a:stretch>
            <a:fillRect/>
          </a:stretch>
        </p:blipFill>
        <p:spPr/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39CE17C-B58E-766D-CF29-F33620684C4F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86531" y="3777247"/>
            <a:ext cx="2674939" cy="2676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14" descr="Feather PNG Vector PSD Clipart with Transparent Background Photo for Free  Download: 1000+ Free Download Vector, Image, PNG, PSD Files">
            <a:extLst>
              <a:ext uri="{FF2B5EF4-FFF2-40B4-BE49-F238E27FC236}">
                <a16:creationId xmlns:a16="http://schemas.microsoft.com/office/drawing/2014/main" id="{F11C43CC-0C75-76F5-7071-22822DD7F8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573" y="5418704"/>
            <a:ext cx="1628853" cy="122164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5" descr="http://dice.ase.ro/wp-content/themes/twentyeleven-xili/images/dice.png">
            <a:extLst>
              <a:ext uri="{FF2B5EF4-FFF2-40B4-BE49-F238E27FC236}">
                <a16:creationId xmlns:a16="http://schemas.microsoft.com/office/drawing/2014/main" id="{8E06ECE3-5281-3A03-408A-B1450FD34B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779975">
            <a:off x="6614994" y="2055588"/>
            <a:ext cx="1657870" cy="1326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ubtitle 5">
            <a:extLst>
              <a:ext uri="{FF2B5EF4-FFF2-40B4-BE49-F238E27FC236}">
                <a16:creationId xmlns:a16="http://schemas.microsoft.com/office/drawing/2014/main" id="{254E740E-778F-0C9D-A62C-5DABA4B2935A}"/>
              </a:ext>
            </a:extLst>
          </p:cNvPr>
          <p:cNvSpPr txBox="1">
            <a:spLocks/>
          </p:cNvSpPr>
          <p:nvPr/>
        </p:nvSpPr>
        <p:spPr>
          <a:xfrm>
            <a:off x="3263771" y="6356652"/>
            <a:ext cx="9144000" cy="501348"/>
          </a:xfrm>
          <a:prstGeom prst="rect">
            <a:avLst/>
          </a:prstGeom>
        </p:spPr>
        <p:txBody>
          <a:bodyPr vert="horz" lIns="91440" tIns="45720" rIns="365760" bIns="45720" rtlCol="0">
            <a:norm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 cap="all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Iulian Ilie-</a:t>
            </a:r>
            <a:r>
              <a:rPr lang="en-US" dirty="0" err="1"/>
              <a:t>Némedi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5495BD3-CFEA-3CD9-47A8-C5BA3AFF558F}"/>
              </a:ext>
            </a:extLst>
          </p:cNvPr>
          <p:cNvSpPr/>
          <p:nvPr/>
        </p:nvSpPr>
        <p:spPr>
          <a:xfrm rot="19159443">
            <a:off x="175079" y="1313747"/>
            <a:ext cx="4646208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Academia de </a:t>
            </a:r>
            <a:r>
              <a:rPr lang="en-US" sz="2800" dirty="0" err="1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Studii</a:t>
            </a:r>
            <a:r>
              <a:rPr lang="en-US" sz="28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 </a:t>
            </a:r>
            <a:r>
              <a:rPr lang="en-US" sz="2800" dirty="0" err="1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Economice</a:t>
            </a:r>
            <a:endParaRPr lang="en-US" sz="280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259867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 err="1"/>
              <a:t>Implementarea</a:t>
            </a:r>
            <a:r>
              <a:rPr lang="en-US" altLang="en-US" dirty="0"/>
              <a:t> </a:t>
            </a:r>
            <a:r>
              <a:rPr lang="en-US" altLang="en-US" dirty="0" err="1"/>
              <a:t>unui</a:t>
            </a:r>
            <a:r>
              <a:rPr lang="ro-RO" altLang="en-US" dirty="0"/>
              <a:t> </a:t>
            </a:r>
            <a:r>
              <a:rPr lang="en-US" altLang="en-US" dirty="0"/>
              <a:t>framework</a:t>
            </a:r>
            <a:br>
              <a:rPr lang="ro-RO" altLang="en-US" dirty="0"/>
            </a:br>
            <a:r>
              <a:rPr lang="ro-RO" altLang="en-US" dirty="0"/>
              <a:t>RPC peste TCP</a:t>
            </a:r>
            <a:r>
              <a:rPr lang="en-US" altLang="en-US" dirty="0"/>
              <a:t> </a:t>
            </a:r>
            <a:r>
              <a:rPr lang="en-US" altLang="en-US" dirty="0" err="1"/>
              <a:t>în</a:t>
            </a:r>
            <a:r>
              <a:rPr lang="en-US" altLang="en-US"/>
              <a:t> Java (V)</a:t>
            </a:r>
            <a:endParaRPr lang="en-US" dirty="0"/>
          </a:p>
        </p:txBody>
      </p:sp>
      <p:pic>
        <p:nvPicPr>
          <p:cNvPr id="3" name="Screenshot 2020-11-07 at 09.10.25.png" descr="Screenshot 2020-11-07 at 09.10.25.png">
            <a:extLst>
              <a:ext uri="{FF2B5EF4-FFF2-40B4-BE49-F238E27FC236}">
                <a16:creationId xmlns:a16="http://schemas.microsoft.com/office/drawing/2014/main" id="{9AB3DCCE-4AE8-5687-4B90-8224F41FB7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68" y="1356511"/>
            <a:ext cx="7993627" cy="5414578"/>
          </a:xfrm>
          <a:prstGeom prst="rect">
            <a:avLst/>
          </a:prstGeom>
          <a:ln w="12700">
            <a:miter lim="400000"/>
          </a:ln>
          <a:effectLst>
            <a:outerShdw blurRad="190500" dist="12700" dir="5400000" rotWithShape="0">
              <a:srgbClr val="000000">
                <a:alpha val="75000"/>
              </a:srgbClr>
            </a:outerShdw>
          </a:effectLst>
        </p:spPr>
      </p:pic>
      <p:pic>
        <p:nvPicPr>
          <p:cNvPr id="4" name="Screenshot 2020-11-07 at 09.11.12.png" descr="Screenshot 2020-11-07 at 09.11.12.png">
            <a:extLst>
              <a:ext uri="{FF2B5EF4-FFF2-40B4-BE49-F238E27FC236}">
                <a16:creationId xmlns:a16="http://schemas.microsoft.com/office/drawing/2014/main" id="{A7D79D85-332A-60DF-0446-4B46A48535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2588" y="4480204"/>
            <a:ext cx="5391594" cy="1220203"/>
          </a:xfrm>
          <a:prstGeom prst="rect">
            <a:avLst/>
          </a:prstGeom>
          <a:ln w="12700">
            <a:miter lim="400000"/>
          </a:ln>
          <a:effectLst>
            <a:outerShdw blurRad="190500" dist="12700" dir="5400000" rotWithShape="0">
              <a:srgbClr val="000000">
                <a:alpha val="75000"/>
              </a:srgbClr>
            </a:out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0A1B28B-D5FD-3443-14D4-EE5A11EE8CCF}"/>
              </a:ext>
            </a:extLst>
          </p:cNvPr>
          <p:cNvSpPr/>
          <p:nvPr/>
        </p:nvSpPr>
        <p:spPr>
          <a:xfrm>
            <a:off x="6751449" y="1244516"/>
            <a:ext cx="5312733" cy="265303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ct val="20000"/>
              </a:spcBef>
            </a:pP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Creăm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o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clasă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proxy care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geberează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la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rulare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implementări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ale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contractelor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componentelor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de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serviciu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folosind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suportul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de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generare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de proxy-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uri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din reflection:</a:t>
            </a:r>
          </a:p>
          <a:p>
            <a:pPr marL="285750" indent="-28575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Se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creează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o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clasă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care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implementează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interfața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contract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prin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execuția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metodei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invoke a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unui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InvocationHandler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care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deschide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canalul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TCP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către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serviciu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la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distanță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pe care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serializează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apelul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metodei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dorite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;</a:t>
            </a:r>
          </a:p>
          <a:p>
            <a:pPr marL="285750" indent="-28575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Deserializează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rezultatul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execuției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la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distanță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la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tipul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întors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de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metoda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apelată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sau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aruncă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în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client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excepția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primită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în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urma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execuției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pe  server.</a:t>
            </a:r>
          </a:p>
        </p:txBody>
      </p:sp>
    </p:spTree>
    <p:extLst>
      <p:ext uri="{BB962C8B-B14F-4D97-AF65-F5344CB8AC3E}">
        <p14:creationId xmlns:p14="http://schemas.microsoft.com/office/powerpoint/2010/main" val="1427202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 err="1"/>
              <a:t>Suportul</a:t>
            </a:r>
            <a:r>
              <a:rPr lang="en-US" altLang="en-US" dirty="0"/>
              <a:t> pentru</a:t>
            </a:r>
            <a:br>
              <a:rPr lang="en-US" altLang="en-US" dirty="0"/>
            </a:br>
            <a:r>
              <a:rPr lang="en-US" altLang="en-US" dirty="0"/>
              <a:t>Reflection </a:t>
            </a:r>
            <a:r>
              <a:rPr lang="en-US" altLang="en-US" dirty="0" err="1"/>
              <a:t>în</a:t>
            </a:r>
            <a:r>
              <a:rPr lang="en-US" altLang="en-US" dirty="0"/>
              <a:t> Java</a:t>
            </a:r>
            <a:endParaRPr lang="en-US" dirty="0"/>
          </a:p>
        </p:txBody>
      </p:sp>
      <p:pic>
        <p:nvPicPr>
          <p:cNvPr id="5" name="Picture 2" descr="http://www.journaldev.com/wp-content/uploads/2013/08/java-reflection-tutorial.png">
            <a:extLst>
              <a:ext uri="{FF2B5EF4-FFF2-40B4-BE49-F238E27FC236}">
                <a16:creationId xmlns:a16="http://schemas.microsoft.com/office/drawing/2014/main" id="{DE7CD54E-4619-3188-D195-214286B23A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4237" y="2846811"/>
            <a:ext cx="1975426" cy="1283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hape 23">
            <a:extLst>
              <a:ext uri="{FF2B5EF4-FFF2-40B4-BE49-F238E27FC236}">
                <a16:creationId xmlns:a16="http://schemas.microsoft.com/office/drawing/2014/main" id="{BD8E6EC8-0E01-C07D-9E95-285C97A20A83}"/>
              </a:ext>
            </a:extLst>
          </p:cNvPr>
          <p:cNvSpPr/>
          <p:nvPr/>
        </p:nvSpPr>
        <p:spPr>
          <a:xfrm>
            <a:off x="1814292" y="1813065"/>
            <a:ext cx="1294200" cy="388800"/>
          </a:xfrm>
          <a:prstGeom prst="roundRect">
            <a:avLst>
              <a:gd name="adj" fmla="val 16667"/>
            </a:avLst>
          </a:prstGeom>
          <a:ln w="25400">
            <a:solidFill>
              <a:schemeClr val="accent2">
                <a:lumMod val="50000"/>
              </a:schemeClr>
            </a:solidFill>
            <a:prstDash val="sysDash"/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91425" tIns="91425" rIns="91425" bIns="91425" anchor="ctr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" b="1" dirty="0">
                <a:solidFill>
                  <a:schemeClr val="tx1"/>
                </a:solidFill>
              </a:rPr>
              <a:t>Class&lt;?&gt;</a:t>
            </a:r>
          </a:p>
        </p:txBody>
      </p:sp>
      <p:sp>
        <p:nvSpPr>
          <p:cNvPr id="7" name="Shape 24">
            <a:extLst>
              <a:ext uri="{FF2B5EF4-FFF2-40B4-BE49-F238E27FC236}">
                <a16:creationId xmlns:a16="http://schemas.microsoft.com/office/drawing/2014/main" id="{2543CFD1-E46B-0E1F-9A79-79E5E619D3CE}"/>
              </a:ext>
            </a:extLst>
          </p:cNvPr>
          <p:cNvSpPr txBox="1"/>
          <p:nvPr/>
        </p:nvSpPr>
        <p:spPr>
          <a:xfrm>
            <a:off x="2461392" y="3506515"/>
            <a:ext cx="2456549" cy="388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b="1" dirty="0"/>
              <a:t>. get [Declared]</a:t>
            </a:r>
          </a:p>
        </p:txBody>
      </p:sp>
      <p:cxnSp>
        <p:nvCxnSpPr>
          <p:cNvPr id="9" name="Shape 25">
            <a:extLst>
              <a:ext uri="{FF2B5EF4-FFF2-40B4-BE49-F238E27FC236}">
                <a16:creationId xmlns:a16="http://schemas.microsoft.com/office/drawing/2014/main" id="{74A8AFBD-EEE5-B8B8-8A76-E0F3D825B38D}"/>
              </a:ext>
            </a:extLst>
          </p:cNvPr>
          <p:cNvCxnSpPr>
            <a:stCxn id="6" idx="2"/>
          </p:cNvCxnSpPr>
          <p:nvPr/>
        </p:nvCxnSpPr>
        <p:spPr>
          <a:xfrm>
            <a:off x="2461392" y="2201865"/>
            <a:ext cx="10200" cy="4554300"/>
          </a:xfrm>
          <a:prstGeom prst="straightConnector1">
            <a:avLst/>
          </a:prstGeom>
          <a:noFill/>
          <a:ln w="25400" cap="flat">
            <a:solidFill>
              <a:schemeClr val="accent2">
                <a:lumMod val="50000"/>
              </a:schemeClr>
            </a:solidFill>
            <a:prstDash val="dash"/>
            <a:round/>
            <a:headEnd type="none" w="lg" len="lg"/>
            <a:tailEnd type="none" w="lg" len="lg"/>
          </a:ln>
        </p:spPr>
      </p:cxnSp>
      <p:sp>
        <p:nvSpPr>
          <p:cNvPr id="10" name="Shape 26">
            <a:extLst>
              <a:ext uri="{FF2B5EF4-FFF2-40B4-BE49-F238E27FC236}">
                <a16:creationId xmlns:a16="http://schemas.microsoft.com/office/drawing/2014/main" id="{19E57390-E541-9074-C316-26B3B83832A1}"/>
              </a:ext>
            </a:extLst>
          </p:cNvPr>
          <p:cNvSpPr txBox="1"/>
          <p:nvPr/>
        </p:nvSpPr>
        <p:spPr>
          <a:xfrm>
            <a:off x="2461392" y="2278065"/>
            <a:ext cx="680699" cy="388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 dirty="0"/>
              <a:t>. get</a:t>
            </a:r>
          </a:p>
        </p:txBody>
      </p:sp>
      <p:sp>
        <p:nvSpPr>
          <p:cNvPr id="11" name="Shape 27">
            <a:extLst>
              <a:ext uri="{FF2B5EF4-FFF2-40B4-BE49-F238E27FC236}">
                <a16:creationId xmlns:a16="http://schemas.microsoft.com/office/drawing/2014/main" id="{26150CF1-186A-F180-AD4C-9F9C994562EB}"/>
              </a:ext>
            </a:extLst>
          </p:cNvPr>
          <p:cNvSpPr txBox="1"/>
          <p:nvPr/>
        </p:nvSpPr>
        <p:spPr>
          <a:xfrm>
            <a:off x="2461392" y="2666865"/>
            <a:ext cx="3034212" cy="388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 dirty="0"/>
              <a:t>. get [Generic] SuperClass</a:t>
            </a:r>
          </a:p>
        </p:txBody>
      </p:sp>
      <p:sp>
        <p:nvSpPr>
          <p:cNvPr id="12" name="Shape 28">
            <a:extLst>
              <a:ext uri="{FF2B5EF4-FFF2-40B4-BE49-F238E27FC236}">
                <a16:creationId xmlns:a16="http://schemas.microsoft.com/office/drawing/2014/main" id="{A99CFF58-AE2C-3536-92FD-C59989E0D5C5}"/>
              </a:ext>
            </a:extLst>
          </p:cNvPr>
          <p:cNvSpPr txBox="1"/>
          <p:nvPr/>
        </p:nvSpPr>
        <p:spPr>
          <a:xfrm>
            <a:off x="2461391" y="3055665"/>
            <a:ext cx="3516345" cy="388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 dirty="0"/>
              <a:t>. get [Generic] Interfaces</a:t>
            </a:r>
          </a:p>
        </p:txBody>
      </p:sp>
      <p:cxnSp>
        <p:nvCxnSpPr>
          <p:cNvPr id="13" name="Shape 29">
            <a:extLst>
              <a:ext uri="{FF2B5EF4-FFF2-40B4-BE49-F238E27FC236}">
                <a16:creationId xmlns:a16="http://schemas.microsoft.com/office/drawing/2014/main" id="{135BA63A-5230-6C54-1A1A-6D52B2394278}"/>
              </a:ext>
            </a:extLst>
          </p:cNvPr>
          <p:cNvCxnSpPr>
            <a:endCxn id="17" idx="1"/>
          </p:cNvCxnSpPr>
          <p:nvPr/>
        </p:nvCxnSpPr>
        <p:spPr>
          <a:xfrm flipV="1">
            <a:off x="4164791" y="2874990"/>
            <a:ext cx="1330813" cy="902687"/>
          </a:xfrm>
          <a:prstGeom prst="straightConnector1">
            <a:avLst/>
          </a:prstGeom>
          <a:noFill/>
          <a:ln w="25400" cap="flat">
            <a:solidFill>
              <a:schemeClr val="accent2">
                <a:lumMod val="50000"/>
              </a:schemeClr>
            </a:solidFill>
            <a:prstDash val="dash"/>
            <a:round/>
            <a:headEnd type="none" w="lg" len="lg"/>
            <a:tailEnd type="none" w="lg" len="lg"/>
          </a:ln>
        </p:spPr>
      </p:cxnSp>
      <p:cxnSp>
        <p:nvCxnSpPr>
          <p:cNvPr id="14" name="Shape 31">
            <a:extLst>
              <a:ext uri="{FF2B5EF4-FFF2-40B4-BE49-F238E27FC236}">
                <a16:creationId xmlns:a16="http://schemas.microsoft.com/office/drawing/2014/main" id="{F61ABAF6-DCA7-CB30-BC76-8C615E20492D}"/>
              </a:ext>
            </a:extLst>
          </p:cNvPr>
          <p:cNvCxnSpPr>
            <a:endCxn id="18" idx="1"/>
          </p:cNvCxnSpPr>
          <p:nvPr/>
        </p:nvCxnSpPr>
        <p:spPr>
          <a:xfrm>
            <a:off x="4164791" y="3777677"/>
            <a:ext cx="1330813" cy="25588"/>
          </a:xfrm>
          <a:prstGeom prst="straightConnector1">
            <a:avLst/>
          </a:prstGeom>
          <a:noFill/>
          <a:ln w="25400" cap="flat">
            <a:solidFill>
              <a:schemeClr val="accent2">
                <a:lumMod val="50000"/>
              </a:schemeClr>
            </a:solidFill>
            <a:prstDash val="dash"/>
            <a:round/>
            <a:headEnd type="none" w="lg" len="lg"/>
            <a:tailEnd type="none" w="lg" len="lg"/>
          </a:ln>
        </p:spPr>
      </p:cxnSp>
      <p:cxnSp>
        <p:nvCxnSpPr>
          <p:cNvPr id="15" name="Shape 33">
            <a:extLst>
              <a:ext uri="{FF2B5EF4-FFF2-40B4-BE49-F238E27FC236}">
                <a16:creationId xmlns:a16="http://schemas.microsoft.com/office/drawing/2014/main" id="{38971B06-D7F5-2B36-77D4-DDC6267530F2}"/>
              </a:ext>
            </a:extLst>
          </p:cNvPr>
          <p:cNvCxnSpPr>
            <a:endCxn id="19" idx="1"/>
          </p:cNvCxnSpPr>
          <p:nvPr/>
        </p:nvCxnSpPr>
        <p:spPr>
          <a:xfrm>
            <a:off x="4164791" y="3777677"/>
            <a:ext cx="1330813" cy="1024050"/>
          </a:xfrm>
          <a:prstGeom prst="straightConnector1">
            <a:avLst/>
          </a:prstGeom>
          <a:noFill/>
          <a:ln w="25400" cap="flat">
            <a:solidFill>
              <a:schemeClr val="accent2">
                <a:lumMod val="50000"/>
              </a:schemeClr>
            </a:solidFill>
            <a:prstDash val="dash"/>
            <a:round/>
            <a:headEnd type="none" w="lg" len="lg"/>
            <a:tailEnd type="none" w="lg" len="lg"/>
          </a:ln>
        </p:spPr>
      </p:cxnSp>
      <p:sp>
        <p:nvSpPr>
          <p:cNvPr id="16" name="Shape 35">
            <a:extLst>
              <a:ext uri="{FF2B5EF4-FFF2-40B4-BE49-F238E27FC236}">
                <a16:creationId xmlns:a16="http://schemas.microsoft.com/office/drawing/2014/main" id="{9C044B21-024C-5CE2-DAD6-0401599FED85}"/>
              </a:ext>
            </a:extLst>
          </p:cNvPr>
          <p:cNvSpPr txBox="1"/>
          <p:nvPr/>
        </p:nvSpPr>
        <p:spPr>
          <a:xfrm>
            <a:off x="7023191" y="2666865"/>
            <a:ext cx="1843023" cy="388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 dirty="0"/>
              <a:t>.newInstance</a:t>
            </a:r>
          </a:p>
        </p:txBody>
      </p:sp>
      <p:sp>
        <p:nvSpPr>
          <p:cNvPr id="17" name="Shape 30">
            <a:extLst>
              <a:ext uri="{FF2B5EF4-FFF2-40B4-BE49-F238E27FC236}">
                <a16:creationId xmlns:a16="http://schemas.microsoft.com/office/drawing/2014/main" id="{136B25D6-D121-E1CB-201C-A3CEB86C40FA}"/>
              </a:ext>
            </a:extLst>
          </p:cNvPr>
          <p:cNvSpPr/>
          <p:nvPr/>
        </p:nvSpPr>
        <p:spPr>
          <a:xfrm>
            <a:off x="5495604" y="2680590"/>
            <a:ext cx="1527588" cy="388800"/>
          </a:xfrm>
          <a:prstGeom prst="roundRect">
            <a:avLst>
              <a:gd name="adj" fmla="val 16667"/>
            </a:avLst>
          </a:prstGeom>
          <a:ln w="25400">
            <a:solidFill>
              <a:schemeClr val="accent2">
                <a:lumMod val="50000"/>
              </a:schemeClr>
            </a:solidFill>
            <a:prstDash val="sysDash"/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b="1" dirty="0">
                <a:solidFill>
                  <a:schemeClr val="tx1"/>
                </a:solidFill>
              </a:rPr>
              <a:t>Constructors</a:t>
            </a:r>
          </a:p>
        </p:txBody>
      </p:sp>
      <p:sp>
        <p:nvSpPr>
          <p:cNvPr id="18" name="Shape 32">
            <a:extLst>
              <a:ext uri="{FF2B5EF4-FFF2-40B4-BE49-F238E27FC236}">
                <a16:creationId xmlns:a16="http://schemas.microsoft.com/office/drawing/2014/main" id="{D0C1BEB0-62AA-5F1E-D122-56FA090B0CE9}"/>
              </a:ext>
            </a:extLst>
          </p:cNvPr>
          <p:cNvSpPr/>
          <p:nvPr/>
        </p:nvSpPr>
        <p:spPr>
          <a:xfrm>
            <a:off x="5495604" y="3608865"/>
            <a:ext cx="1527588" cy="388800"/>
          </a:xfrm>
          <a:prstGeom prst="roundRect">
            <a:avLst>
              <a:gd name="adj" fmla="val 16667"/>
            </a:avLst>
          </a:prstGeom>
          <a:ln w="25400">
            <a:solidFill>
              <a:schemeClr val="accent2">
                <a:lumMod val="50000"/>
              </a:schemeClr>
            </a:solidFill>
            <a:prstDash val="sysDash"/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b="1" dirty="0">
                <a:solidFill>
                  <a:schemeClr val="tx1"/>
                </a:solidFill>
              </a:rPr>
              <a:t>Fields</a:t>
            </a:r>
          </a:p>
        </p:txBody>
      </p:sp>
      <p:sp>
        <p:nvSpPr>
          <p:cNvPr id="19" name="Shape 34">
            <a:extLst>
              <a:ext uri="{FF2B5EF4-FFF2-40B4-BE49-F238E27FC236}">
                <a16:creationId xmlns:a16="http://schemas.microsoft.com/office/drawing/2014/main" id="{FB65B64D-B5E7-285F-1F1D-D91A96787363}"/>
              </a:ext>
            </a:extLst>
          </p:cNvPr>
          <p:cNvSpPr/>
          <p:nvPr/>
        </p:nvSpPr>
        <p:spPr>
          <a:xfrm>
            <a:off x="5495604" y="4607327"/>
            <a:ext cx="1527588" cy="388800"/>
          </a:xfrm>
          <a:prstGeom prst="roundRect">
            <a:avLst>
              <a:gd name="adj" fmla="val 16667"/>
            </a:avLst>
          </a:prstGeom>
          <a:ln w="25400">
            <a:solidFill>
              <a:schemeClr val="accent2">
                <a:lumMod val="50000"/>
              </a:schemeClr>
            </a:solidFill>
            <a:prstDash val="sysDash"/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b="1" dirty="0">
                <a:solidFill>
                  <a:schemeClr val="tx1"/>
                </a:solidFill>
              </a:rPr>
              <a:t>Methods</a:t>
            </a:r>
          </a:p>
        </p:txBody>
      </p:sp>
      <p:sp>
        <p:nvSpPr>
          <p:cNvPr id="20" name="Shape 36">
            <a:extLst>
              <a:ext uri="{FF2B5EF4-FFF2-40B4-BE49-F238E27FC236}">
                <a16:creationId xmlns:a16="http://schemas.microsoft.com/office/drawing/2014/main" id="{0EC7C669-659C-CC38-960D-D43790AEDAD3}"/>
              </a:ext>
            </a:extLst>
          </p:cNvPr>
          <p:cNvSpPr txBox="1"/>
          <p:nvPr/>
        </p:nvSpPr>
        <p:spPr>
          <a:xfrm>
            <a:off x="3108492" y="1813065"/>
            <a:ext cx="2502300" cy="388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 dirty="0"/>
              <a:t>. forName</a:t>
            </a:r>
          </a:p>
        </p:txBody>
      </p:sp>
      <p:sp>
        <p:nvSpPr>
          <p:cNvPr id="21" name="Shape 37">
            <a:extLst>
              <a:ext uri="{FF2B5EF4-FFF2-40B4-BE49-F238E27FC236}">
                <a16:creationId xmlns:a16="http://schemas.microsoft.com/office/drawing/2014/main" id="{ECDF4C84-4BBA-10E6-7350-F3820BF6824B}"/>
              </a:ext>
            </a:extLst>
          </p:cNvPr>
          <p:cNvSpPr/>
          <p:nvPr/>
        </p:nvSpPr>
        <p:spPr>
          <a:xfrm>
            <a:off x="3049072" y="2278065"/>
            <a:ext cx="1412400" cy="388800"/>
          </a:xfrm>
          <a:prstGeom prst="roundRect">
            <a:avLst>
              <a:gd name="adj" fmla="val 16667"/>
            </a:avLst>
          </a:prstGeom>
          <a:ln w="25400">
            <a:solidFill>
              <a:schemeClr val="accent2">
                <a:lumMod val="50000"/>
              </a:schemeClr>
            </a:solidFill>
            <a:prstDash val="sysDash"/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b="1" dirty="0">
                <a:solidFill>
                  <a:schemeClr val="tx1"/>
                </a:solidFill>
              </a:rPr>
              <a:t>ClassLoader</a:t>
            </a:r>
          </a:p>
        </p:txBody>
      </p:sp>
      <p:sp>
        <p:nvSpPr>
          <p:cNvPr id="22" name="Shape 38">
            <a:extLst>
              <a:ext uri="{FF2B5EF4-FFF2-40B4-BE49-F238E27FC236}">
                <a16:creationId xmlns:a16="http://schemas.microsoft.com/office/drawing/2014/main" id="{D9E5FD1C-3A9B-5920-9F78-775B04941AEE}"/>
              </a:ext>
            </a:extLst>
          </p:cNvPr>
          <p:cNvSpPr txBox="1"/>
          <p:nvPr/>
        </p:nvSpPr>
        <p:spPr>
          <a:xfrm>
            <a:off x="4418742" y="2278065"/>
            <a:ext cx="2502300" cy="388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 dirty="0"/>
              <a:t>. loadClass</a:t>
            </a:r>
          </a:p>
        </p:txBody>
      </p:sp>
      <p:cxnSp>
        <p:nvCxnSpPr>
          <p:cNvPr id="23" name="Shape 39">
            <a:extLst>
              <a:ext uri="{FF2B5EF4-FFF2-40B4-BE49-F238E27FC236}">
                <a16:creationId xmlns:a16="http://schemas.microsoft.com/office/drawing/2014/main" id="{D3E72111-DBFF-2D97-396C-114DEEA0E175}"/>
              </a:ext>
            </a:extLst>
          </p:cNvPr>
          <p:cNvCxnSpPr/>
          <p:nvPr/>
        </p:nvCxnSpPr>
        <p:spPr>
          <a:xfrm>
            <a:off x="7374342" y="3244229"/>
            <a:ext cx="150" cy="1385342"/>
          </a:xfrm>
          <a:prstGeom prst="straightConnector1">
            <a:avLst/>
          </a:prstGeom>
          <a:noFill/>
          <a:ln w="25400" cap="flat">
            <a:solidFill>
              <a:schemeClr val="accent2">
                <a:lumMod val="50000"/>
              </a:schemeClr>
            </a:solidFill>
            <a:prstDash val="dash"/>
            <a:round/>
            <a:headEnd type="none" w="lg" len="lg"/>
            <a:tailEnd type="none" w="lg" len="lg"/>
          </a:ln>
        </p:spPr>
      </p:cxnSp>
      <p:cxnSp>
        <p:nvCxnSpPr>
          <p:cNvPr id="24" name="Shape 40">
            <a:extLst>
              <a:ext uri="{FF2B5EF4-FFF2-40B4-BE49-F238E27FC236}">
                <a16:creationId xmlns:a16="http://schemas.microsoft.com/office/drawing/2014/main" id="{76888631-17CF-6F44-068A-0B17BA025481}"/>
              </a:ext>
            </a:extLst>
          </p:cNvPr>
          <p:cNvCxnSpPr>
            <a:stCxn id="18" idx="3"/>
          </p:cNvCxnSpPr>
          <p:nvPr/>
        </p:nvCxnSpPr>
        <p:spPr>
          <a:xfrm>
            <a:off x="7023192" y="3803265"/>
            <a:ext cx="351300" cy="0"/>
          </a:xfrm>
          <a:prstGeom prst="straightConnector1">
            <a:avLst/>
          </a:prstGeom>
          <a:noFill/>
          <a:ln w="25400" cap="flat">
            <a:solidFill>
              <a:schemeClr val="accent2">
                <a:lumMod val="50000"/>
              </a:schemeClr>
            </a:solidFill>
            <a:prstDash val="dash"/>
            <a:round/>
            <a:headEnd type="none" w="lg" len="lg"/>
            <a:tailEnd type="none" w="lg" len="lg"/>
          </a:ln>
        </p:spPr>
      </p:cxnSp>
      <p:sp>
        <p:nvSpPr>
          <p:cNvPr id="25" name="Shape 41">
            <a:extLst>
              <a:ext uri="{FF2B5EF4-FFF2-40B4-BE49-F238E27FC236}">
                <a16:creationId xmlns:a16="http://schemas.microsoft.com/office/drawing/2014/main" id="{D52FDA98-FE86-A5B3-7271-5736EB42A7A3}"/>
              </a:ext>
            </a:extLst>
          </p:cNvPr>
          <p:cNvSpPr txBox="1"/>
          <p:nvPr/>
        </p:nvSpPr>
        <p:spPr>
          <a:xfrm>
            <a:off x="7374342" y="3020483"/>
            <a:ext cx="1294200" cy="388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 dirty="0"/>
              <a:t>. getName</a:t>
            </a:r>
          </a:p>
        </p:txBody>
      </p:sp>
      <p:sp>
        <p:nvSpPr>
          <p:cNvPr id="26" name="Shape 42">
            <a:extLst>
              <a:ext uri="{FF2B5EF4-FFF2-40B4-BE49-F238E27FC236}">
                <a16:creationId xmlns:a16="http://schemas.microsoft.com/office/drawing/2014/main" id="{F849D730-F321-033B-ECAA-8E52A2E11CFE}"/>
              </a:ext>
            </a:extLst>
          </p:cNvPr>
          <p:cNvSpPr txBox="1"/>
          <p:nvPr/>
        </p:nvSpPr>
        <p:spPr>
          <a:xfrm>
            <a:off x="7374342" y="3337183"/>
            <a:ext cx="1294200" cy="388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 dirty="0"/>
              <a:t>. getType</a:t>
            </a:r>
          </a:p>
        </p:txBody>
      </p:sp>
      <p:sp>
        <p:nvSpPr>
          <p:cNvPr id="27" name="Shape 43">
            <a:extLst>
              <a:ext uri="{FF2B5EF4-FFF2-40B4-BE49-F238E27FC236}">
                <a16:creationId xmlns:a16="http://schemas.microsoft.com/office/drawing/2014/main" id="{C3CCD386-4138-73A9-0F90-BA08466D3F71}"/>
              </a:ext>
            </a:extLst>
          </p:cNvPr>
          <p:cNvSpPr txBox="1"/>
          <p:nvPr/>
        </p:nvSpPr>
        <p:spPr>
          <a:xfrm>
            <a:off x="7366355" y="3703813"/>
            <a:ext cx="1294200" cy="388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 dirty="0"/>
              <a:t>. {get | set}</a:t>
            </a:r>
          </a:p>
        </p:txBody>
      </p:sp>
      <p:sp>
        <p:nvSpPr>
          <p:cNvPr id="28" name="Shape 44">
            <a:extLst>
              <a:ext uri="{FF2B5EF4-FFF2-40B4-BE49-F238E27FC236}">
                <a16:creationId xmlns:a16="http://schemas.microsoft.com/office/drawing/2014/main" id="{91284965-BE91-3682-12A6-474FC01AFBD0}"/>
              </a:ext>
            </a:extLst>
          </p:cNvPr>
          <p:cNvSpPr txBox="1"/>
          <p:nvPr/>
        </p:nvSpPr>
        <p:spPr>
          <a:xfrm>
            <a:off x="7374366" y="4020433"/>
            <a:ext cx="2502300" cy="388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en" b="1" dirty="0"/>
              <a:t>. {is | set} Accessible</a:t>
            </a:r>
          </a:p>
          <a:p>
            <a:pPr lvl="0" rtl="0">
              <a:spcBef>
                <a:spcPts val="0"/>
              </a:spcBef>
              <a:buNone/>
            </a:pPr>
            <a:endParaRPr b="1" dirty="0"/>
          </a:p>
        </p:txBody>
      </p:sp>
      <p:cxnSp>
        <p:nvCxnSpPr>
          <p:cNvPr id="29" name="Shape 45">
            <a:extLst>
              <a:ext uri="{FF2B5EF4-FFF2-40B4-BE49-F238E27FC236}">
                <a16:creationId xmlns:a16="http://schemas.microsoft.com/office/drawing/2014/main" id="{67A53E1B-8D23-89B6-F3FA-611277DB81D8}"/>
              </a:ext>
            </a:extLst>
          </p:cNvPr>
          <p:cNvCxnSpPr/>
          <p:nvPr/>
        </p:nvCxnSpPr>
        <p:spPr>
          <a:xfrm>
            <a:off x="7848559" y="4787376"/>
            <a:ext cx="11100" cy="1899299"/>
          </a:xfrm>
          <a:prstGeom prst="straightConnector1">
            <a:avLst/>
          </a:prstGeom>
          <a:noFill/>
          <a:ln w="25400" cap="flat">
            <a:solidFill>
              <a:schemeClr val="accent2">
                <a:lumMod val="50000"/>
              </a:schemeClr>
            </a:solidFill>
            <a:prstDash val="dash"/>
            <a:round/>
            <a:headEnd type="none" w="lg" len="lg"/>
            <a:tailEnd type="none" w="lg" len="lg"/>
          </a:ln>
        </p:spPr>
      </p:cxnSp>
      <p:cxnSp>
        <p:nvCxnSpPr>
          <p:cNvPr id="30" name="Shape 46">
            <a:extLst>
              <a:ext uri="{FF2B5EF4-FFF2-40B4-BE49-F238E27FC236}">
                <a16:creationId xmlns:a16="http://schemas.microsoft.com/office/drawing/2014/main" id="{4FE8BC49-AE17-8BF1-3233-A9B23FAE293B}"/>
              </a:ext>
            </a:extLst>
          </p:cNvPr>
          <p:cNvCxnSpPr>
            <a:stCxn id="19" idx="3"/>
          </p:cNvCxnSpPr>
          <p:nvPr/>
        </p:nvCxnSpPr>
        <p:spPr>
          <a:xfrm>
            <a:off x="7023192" y="4801727"/>
            <a:ext cx="808200" cy="299"/>
          </a:xfrm>
          <a:prstGeom prst="straightConnector1">
            <a:avLst/>
          </a:prstGeom>
          <a:noFill/>
          <a:ln w="25400" cap="flat">
            <a:solidFill>
              <a:schemeClr val="accent2">
                <a:lumMod val="50000"/>
              </a:schemeClr>
            </a:solidFill>
            <a:prstDash val="dash"/>
            <a:round/>
            <a:headEnd type="none" w="lg" len="lg"/>
            <a:tailEnd type="none" w="lg" len="lg"/>
          </a:ln>
        </p:spPr>
      </p:cxnSp>
      <p:sp>
        <p:nvSpPr>
          <p:cNvPr id="31" name="Shape 47">
            <a:extLst>
              <a:ext uri="{FF2B5EF4-FFF2-40B4-BE49-F238E27FC236}">
                <a16:creationId xmlns:a16="http://schemas.microsoft.com/office/drawing/2014/main" id="{4E109940-7067-4F33-E403-24A2083998EB}"/>
              </a:ext>
            </a:extLst>
          </p:cNvPr>
          <p:cNvSpPr txBox="1"/>
          <p:nvPr/>
        </p:nvSpPr>
        <p:spPr>
          <a:xfrm>
            <a:off x="7814375" y="4660758"/>
            <a:ext cx="1294200" cy="388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 dirty="0"/>
              <a:t>. getName</a:t>
            </a:r>
          </a:p>
        </p:txBody>
      </p:sp>
      <p:sp>
        <p:nvSpPr>
          <p:cNvPr id="32" name="Shape 48">
            <a:extLst>
              <a:ext uri="{FF2B5EF4-FFF2-40B4-BE49-F238E27FC236}">
                <a16:creationId xmlns:a16="http://schemas.microsoft.com/office/drawing/2014/main" id="{811143D7-D0D3-233C-16CB-70E89864EA14}"/>
              </a:ext>
            </a:extLst>
          </p:cNvPr>
          <p:cNvSpPr txBox="1"/>
          <p:nvPr/>
        </p:nvSpPr>
        <p:spPr>
          <a:xfrm>
            <a:off x="7806489" y="4906962"/>
            <a:ext cx="2393529" cy="388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 dirty="0"/>
              <a:t>. getReturnType</a:t>
            </a:r>
          </a:p>
        </p:txBody>
      </p:sp>
      <p:sp>
        <p:nvSpPr>
          <p:cNvPr id="33" name="Shape 49">
            <a:extLst>
              <a:ext uri="{FF2B5EF4-FFF2-40B4-BE49-F238E27FC236}">
                <a16:creationId xmlns:a16="http://schemas.microsoft.com/office/drawing/2014/main" id="{4ABD4AF2-7A33-7353-83B4-95CF3302A12F}"/>
              </a:ext>
            </a:extLst>
          </p:cNvPr>
          <p:cNvSpPr txBox="1"/>
          <p:nvPr/>
        </p:nvSpPr>
        <p:spPr>
          <a:xfrm>
            <a:off x="7814546" y="5353450"/>
            <a:ext cx="604199" cy="388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 dirty="0"/>
              <a:t>. get</a:t>
            </a:r>
          </a:p>
        </p:txBody>
      </p:sp>
      <p:sp>
        <p:nvSpPr>
          <p:cNvPr id="34" name="Shape 50">
            <a:extLst>
              <a:ext uri="{FF2B5EF4-FFF2-40B4-BE49-F238E27FC236}">
                <a16:creationId xmlns:a16="http://schemas.microsoft.com/office/drawing/2014/main" id="{31A3E4D8-1350-86A8-2F8A-58B99D2FBC1F}"/>
              </a:ext>
            </a:extLst>
          </p:cNvPr>
          <p:cNvSpPr txBox="1"/>
          <p:nvPr/>
        </p:nvSpPr>
        <p:spPr>
          <a:xfrm>
            <a:off x="7814375" y="6005015"/>
            <a:ext cx="2328599" cy="388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 dirty="0"/>
              <a:t>. invoke</a:t>
            </a:r>
          </a:p>
        </p:txBody>
      </p:sp>
      <p:sp>
        <p:nvSpPr>
          <p:cNvPr id="35" name="Shape 51">
            <a:extLst>
              <a:ext uri="{FF2B5EF4-FFF2-40B4-BE49-F238E27FC236}">
                <a16:creationId xmlns:a16="http://schemas.microsoft.com/office/drawing/2014/main" id="{C283D813-46D1-FAEE-0B25-C7D72EA0F644}"/>
              </a:ext>
            </a:extLst>
          </p:cNvPr>
          <p:cNvSpPr txBox="1"/>
          <p:nvPr/>
        </p:nvSpPr>
        <p:spPr>
          <a:xfrm>
            <a:off x="2461392" y="3909040"/>
            <a:ext cx="1927884" cy="388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 dirty="0"/>
              <a:t>. getAnnotations</a:t>
            </a:r>
          </a:p>
        </p:txBody>
      </p:sp>
      <p:sp>
        <p:nvSpPr>
          <p:cNvPr id="36" name="Shape 52">
            <a:extLst>
              <a:ext uri="{FF2B5EF4-FFF2-40B4-BE49-F238E27FC236}">
                <a16:creationId xmlns:a16="http://schemas.microsoft.com/office/drawing/2014/main" id="{2275BB25-AC64-571C-4B66-C6362D2A2B57}"/>
              </a:ext>
            </a:extLst>
          </p:cNvPr>
          <p:cNvSpPr txBox="1"/>
          <p:nvPr/>
        </p:nvSpPr>
        <p:spPr>
          <a:xfrm>
            <a:off x="2461392" y="6359715"/>
            <a:ext cx="1703399" cy="388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 dirty="0"/>
              <a:t>. cast</a:t>
            </a:r>
          </a:p>
        </p:txBody>
      </p:sp>
      <p:sp>
        <p:nvSpPr>
          <p:cNvPr id="37" name="Shape 53">
            <a:extLst>
              <a:ext uri="{FF2B5EF4-FFF2-40B4-BE49-F238E27FC236}">
                <a16:creationId xmlns:a16="http://schemas.microsoft.com/office/drawing/2014/main" id="{9644E06C-66E2-DBFD-30F9-C465C377DE68}"/>
              </a:ext>
            </a:extLst>
          </p:cNvPr>
          <p:cNvSpPr txBox="1"/>
          <p:nvPr/>
        </p:nvSpPr>
        <p:spPr>
          <a:xfrm>
            <a:off x="2461392" y="6031490"/>
            <a:ext cx="4913099" cy="388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 dirty="0"/>
              <a:t>. is { AssignableFrom | Instance }</a:t>
            </a:r>
          </a:p>
        </p:txBody>
      </p:sp>
      <p:sp>
        <p:nvSpPr>
          <p:cNvPr id="38" name="Shape 54">
            <a:extLst>
              <a:ext uri="{FF2B5EF4-FFF2-40B4-BE49-F238E27FC236}">
                <a16:creationId xmlns:a16="http://schemas.microsoft.com/office/drawing/2014/main" id="{58247866-C54E-8024-4CD1-40EC84D177DF}"/>
              </a:ext>
            </a:extLst>
          </p:cNvPr>
          <p:cNvSpPr txBox="1"/>
          <p:nvPr/>
        </p:nvSpPr>
        <p:spPr>
          <a:xfrm>
            <a:off x="2461392" y="5692415"/>
            <a:ext cx="5789526" cy="388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 dirty="0"/>
              <a:t>. is {Interface | Array | Enum | Primitive | Annotation }</a:t>
            </a:r>
          </a:p>
        </p:txBody>
      </p:sp>
      <p:sp>
        <p:nvSpPr>
          <p:cNvPr id="39" name="Shape 55">
            <a:extLst>
              <a:ext uri="{FF2B5EF4-FFF2-40B4-BE49-F238E27FC236}">
                <a16:creationId xmlns:a16="http://schemas.microsoft.com/office/drawing/2014/main" id="{0E2C3014-0D5A-2C8B-858A-C5F97704D6F9}"/>
              </a:ext>
            </a:extLst>
          </p:cNvPr>
          <p:cNvSpPr txBox="1"/>
          <p:nvPr/>
        </p:nvSpPr>
        <p:spPr>
          <a:xfrm>
            <a:off x="7771645" y="6335315"/>
            <a:ext cx="2328599" cy="388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 dirty="0"/>
              <a:t>. {is | set} Accessible</a:t>
            </a:r>
          </a:p>
        </p:txBody>
      </p:sp>
      <p:sp>
        <p:nvSpPr>
          <p:cNvPr id="40" name="Shape 56">
            <a:extLst>
              <a:ext uri="{FF2B5EF4-FFF2-40B4-BE49-F238E27FC236}">
                <a16:creationId xmlns:a16="http://schemas.microsoft.com/office/drawing/2014/main" id="{2DE022E3-FCCA-EB4D-8894-98D11418F86D}"/>
              </a:ext>
            </a:extLst>
          </p:cNvPr>
          <p:cNvSpPr/>
          <p:nvPr/>
        </p:nvSpPr>
        <p:spPr>
          <a:xfrm>
            <a:off x="8378806" y="5353450"/>
            <a:ext cx="1312095" cy="388800"/>
          </a:xfrm>
          <a:prstGeom prst="roundRect">
            <a:avLst>
              <a:gd name="adj" fmla="val 16667"/>
            </a:avLst>
          </a:prstGeom>
          <a:ln w="25400">
            <a:solidFill>
              <a:schemeClr val="accent2">
                <a:lumMod val="50000"/>
              </a:schemeClr>
            </a:solidFill>
            <a:prstDash val="sysDash"/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b="1" dirty="0">
                <a:solidFill>
                  <a:schemeClr val="tx1"/>
                </a:solidFill>
              </a:rPr>
              <a:t>Parameters</a:t>
            </a:r>
          </a:p>
        </p:txBody>
      </p:sp>
      <p:sp>
        <p:nvSpPr>
          <p:cNvPr id="41" name="Shape 57">
            <a:extLst>
              <a:ext uri="{FF2B5EF4-FFF2-40B4-BE49-F238E27FC236}">
                <a16:creationId xmlns:a16="http://schemas.microsoft.com/office/drawing/2014/main" id="{2831FB60-0B9E-A4C1-2CD9-527C9BE3B2AF}"/>
              </a:ext>
            </a:extLst>
          </p:cNvPr>
          <p:cNvSpPr txBox="1"/>
          <p:nvPr/>
        </p:nvSpPr>
        <p:spPr>
          <a:xfrm>
            <a:off x="7814546" y="5741165"/>
            <a:ext cx="2045199" cy="388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 dirty="0"/>
              <a:t>. getAnnotations</a:t>
            </a:r>
          </a:p>
        </p:txBody>
      </p:sp>
      <p:sp>
        <p:nvSpPr>
          <p:cNvPr id="42" name="Shape 58">
            <a:extLst>
              <a:ext uri="{FF2B5EF4-FFF2-40B4-BE49-F238E27FC236}">
                <a16:creationId xmlns:a16="http://schemas.microsoft.com/office/drawing/2014/main" id="{40225ED7-17C7-90B7-B6F1-BB16DF47BCF5}"/>
              </a:ext>
            </a:extLst>
          </p:cNvPr>
          <p:cNvSpPr/>
          <p:nvPr/>
        </p:nvSpPr>
        <p:spPr>
          <a:xfrm>
            <a:off x="5014092" y="1813065"/>
            <a:ext cx="1412400" cy="388800"/>
          </a:xfrm>
          <a:prstGeom prst="roundRect">
            <a:avLst>
              <a:gd name="adj" fmla="val 16667"/>
            </a:avLst>
          </a:prstGeom>
          <a:ln w="25400">
            <a:solidFill>
              <a:schemeClr val="accent2">
                <a:lumMod val="50000"/>
              </a:schemeClr>
            </a:solidFill>
            <a:prstDash val="sysDash"/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b="1" dirty="0">
                <a:solidFill>
                  <a:schemeClr val="tx1"/>
                </a:solidFill>
              </a:rPr>
              <a:t>Proxy</a:t>
            </a:r>
          </a:p>
        </p:txBody>
      </p:sp>
      <p:sp>
        <p:nvSpPr>
          <p:cNvPr id="43" name="Shape 59">
            <a:extLst>
              <a:ext uri="{FF2B5EF4-FFF2-40B4-BE49-F238E27FC236}">
                <a16:creationId xmlns:a16="http://schemas.microsoft.com/office/drawing/2014/main" id="{14D4754B-D357-76D3-C72C-084455B5BD1E}"/>
              </a:ext>
            </a:extLst>
          </p:cNvPr>
          <p:cNvSpPr txBox="1"/>
          <p:nvPr/>
        </p:nvSpPr>
        <p:spPr>
          <a:xfrm>
            <a:off x="6426498" y="1827215"/>
            <a:ext cx="1294200" cy="388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 dirty="0"/>
              <a:t>. newProxy</a:t>
            </a:r>
          </a:p>
        </p:txBody>
      </p:sp>
      <p:sp>
        <p:nvSpPr>
          <p:cNvPr id="44" name="Shape 60">
            <a:extLst>
              <a:ext uri="{FF2B5EF4-FFF2-40B4-BE49-F238E27FC236}">
                <a16:creationId xmlns:a16="http://schemas.microsoft.com/office/drawing/2014/main" id="{6B68E988-F3DB-FD80-389B-A7AF25502CE8}"/>
              </a:ext>
            </a:extLst>
          </p:cNvPr>
          <p:cNvSpPr/>
          <p:nvPr/>
        </p:nvSpPr>
        <p:spPr>
          <a:xfrm>
            <a:off x="7023192" y="2189865"/>
            <a:ext cx="2080437" cy="388800"/>
          </a:xfrm>
          <a:prstGeom prst="roundRect">
            <a:avLst>
              <a:gd name="adj" fmla="val 16667"/>
            </a:avLst>
          </a:prstGeom>
          <a:ln w="25400">
            <a:solidFill>
              <a:schemeClr val="accent2">
                <a:lumMod val="50000"/>
              </a:schemeClr>
            </a:solidFill>
            <a:prstDash val="sysDash"/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b="1" dirty="0">
                <a:solidFill>
                  <a:schemeClr val="tx1"/>
                </a:solidFill>
              </a:rPr>
              <a:t>InvocationHandler</a:t>
            </a:r>
          </a:p>
        </p:txBody>
      </p:sp>
      <p:sp>
        <p:nvSpPr>
          <p:cNvPr id="45" name="Shape 61">
            <a:extLst>
              <a:ext uri="{FF2B5EF4-FFF2-40B4-BE49-F238E27FC236}">
                <a16:creationId xmlns:a16="http://schemas.microsoft.com/office/drawing/2014/main" id="{7391E774-442B-8CF7-7F9B-2DC6E146885A}"/>
              </a:ext>
            </a:extLst>
          </p:cNvPr>
          <p:cNvSpPr txBox="1"/>
          <p:nvPr/>
        </p:nvSpPr>
        <p:spPr>
          <a:xfrm>
            <a:off x="9103623" y="2189865"/>
            <a:ext cx="1294200" cy="388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 dirty="0"/>
              <a:t>. invoke</a:t>
            </a:r>
          </a:p>
        </p:txBody>
      </p:sp>
      <p:sp>
        <p:nvSpPr>
          <p:cNvPr id="46" name="Shape 62">
            <a:extLst>
              <a:ext uri="{FF2B5EF4-FFF2-40B4-BE49-F238E27FC236}">
                <a16:creationId xmlns:a16="http://schemas.microsoft.com/office/drawing/2014/main" id="{0AB8066D-4BA1-AB2F-9729-BA5770450ED4}"/>
              </a:ext>
            </a:extLst>
          </p:cNvPr>
          <p:cNvSpPr txBox="1"/>
          <p:nvPr/>
        </p:nvSpPr>
        <p:spPr>
          <a:xfrm>
            <a:off x="2461405" y="5352365"/>
            <a:ext cx="5114395" cy="388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 dirty="0"/>
              <a:t>. get [{Simple | Canonical}] Name</a:t>
            </a:r>
          </a:p>
        </p:txBody>
      </p:sp>
      <p:sp>
        <p:nvSpPr>
          <p:cNvPr id="47" name="Shape 63">
            <a:extLst>
              <a:ext uri="{FF2B5EF4-FFF2-40B4-BE49-F238E27FC236}">
                <a16:creationId xmlns:a16="http://schemas.microsoft.com/office/drawing/2014/main" id="{50CE4552-C7F9-E543-5D24-8390ADB008D6}"/>
              </a:ext>
            </a:extLst>
          </p:cNvPr>
          <p:cNvSpPr txBox="1"/>
          <p:nvPr/>
        </p:nvSpPr>
        <p:spPr>
          <a:xfrm>
            <a:off x="2461397" y="4894065"/>
            <a:ext cx="604199" cy="388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 dirty="0"/>
              <a:t>. get</a:t>
            </a:r>
          </a:p>
        </p:txBody>
      </p:sp>
      <p:sp>
        <p:nvSpPr>
          <p:cNvPr id="48" name="Shape 64">
            <a:extLst>
              <a:ext uri="{FF2B5EF4-FFF2-40B4-BE49-F238E27FC236}">
                <a16:creationId xmlns:a16="http://schemas.microsoft.com/office/drawing/2014/main" id="{D8F3DFCF-F41F-9B85-160C-705646EF5C09}"/>
              </a:ext>
            </a:extLst>
          </p:cNvPr>
          <p:cNvSpPr/>
          <p:nvPr/>
        </p:nvSpPr>
        <p:spPr>
          <a:xfrm>
            <a:off x="3036689" y="4906427"/>
            <a:ext cx="1412400" cy="388800"/>
          </a:xfrm>
          <a:prstGeom prst="roundRect">
            <a:avLst>
              <a:gd name="adj" fmla="val 16667"/>
            </a:avLst>
          </a:prstGeom>
          <a:ln w="25400">
            <a:solidFill>
              <a:schemeClr val="accent2">
                <a:lumMod val="50000"/>
              </a:schemeClr>
            </a:solidFill>
            <a:prstDash val="sysDash"/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b="1" dirty="0">
                <a:solidFill>
                  <a:schemeClr val="tx1"/>
                </a:solidFill>
              </a:rPr>
              <a:t>Package</a:t>
            </a:r>
          </a:p>
        </p:txBody>
      </p:sp>
      <p:sp>
        <p:nvSpPr>
          <p:cNvPr id="49" name="Shape 65">
            <a:extLst>
              <a:ext uri="{FF2B5EF4-FFF2-40B4-BE49-F238E27FC236}">
                <a16:creationId xmlns:a16="http://schemas.microsoft.com/office/drawing/2014/main" id="{C41CBB0D-1304-9F59-50A8-16F0553342FB}"/>
              </a:ext>
            </a:extLst>
          </p:cNvPr>
          <p:cNvSpPr txBox="1"/>
          <p:nvPr/>
        </p:nvSpPr>
        <p:spPr>
          <a:xfrm>
            <a:off x="4389276" y="4894065"/>
            <a:ext cx="1823099" cy="388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 dirty="0"/>
              <a:t>. getPackages</a:t>
            </a:r>
          </a:p>
        </p:txBody>
      </p:sp>
      <p:sp>
        <p:nvSpPr>
          <p:cNvPr id="50" name="Shape 47">
            <a:extLst>
              <a:ext uri="{FF2B5EF4-FFF2-40B4-BE49-F238E27FC236}">
                <a16:creationId xmlns:a16="http://schemas.microsoft.com/office/drawing/2014/main" id="{9A615973-E883-CA2C-9389-0B575BAE69C2}"/>
              </a:ext>
            </a:extLst>
          </p:cNvPr>
          <p:cNvSpPr txBox="1"/>
          <p:nvPr/>
        </p:nvSpPr>
        <p:spPr>
          <a:xfrm>
            <a:off x="9779510" y="5273055"/>
            <a:ext cx="1294200" cy="388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 dirty="0"/>
              <a:t>. getName</a:t>
            </a:r>
          </a:p>
        </p:txBody>
      </p:sp>
      <p:sp>
        <p:nvSpPr>
          <p:cNvPr id="51" name="Shape 47">
            <a:extLst>
              <a:ext uri="{FF2B5EF4-FFF2-40B4-BE49-F238E27FC236}">
                <a16:creationId xmlns:a16="http://schemas.microsoft.com/office/drawing/2014/main" id="{902DE3D0-A9B1-6F61-2123-8A6121DFFB79}"/>
              </a:ext>
            </a:extLst>
          </p:cNvPr>
          <p:cNvSpPr txBox="1"/>
          <p:nvPr/>
        </p:nvSpPr>
        <p:spPr>
          <a:xfrm>
            <a:off x="9801494" y="5535815"/>
            <a:ext cx="1294200" cy="388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 dirty="0"/>
              <a:t>. getType</a:t>
            </a:r>
          </a:p>
        </p:txBody>
      </p:sp>
      <p:cxnSp>
        <p:nvCxnSpPr>
          <p:cNvPr id="52" name="Shape 39">
            <a:extLst>
              <a:ext uri="{FF2B5EF4-FFF2-40B4-BE49-F238E27FC236}">
                <a16:creationId xmlns:a16="http://schemas.microsoft.com/office/drawing/2014/main" id="{4CC63130-DE34-F035-75A3-ED1550802BD0}"/>
              </a:ext>
            </a:extLst>
          </p:cNvPr>
          <p:cNvCxnSpPr/>
          <p:nvPr/>
        </p:nvCxnSpPr>
        <p:spPr>
          <a:xfrm>
            <a:off x="9825390" y="5437140"/>
            <a:ext cx="0" cy="498425"/>
          </a:xfrm>
          <a:prstGeom prst="straightConnector1">
            <a:avLst/>
          </a:prstGeom>
          <a:noFill/>
          <a:ln w="25400" cap="flat">
            <a:solidFill>
              <a:schemeClr val="accent2">
                <a:lumMod val="50000"/>
              </a:schemeClr>
            </a:solidFill>
            <a:prstDash val="dash"/>
            <a:round/>
            <a:headEnd type="none" w="lg" len="lg"/>
            <a:tailEnd type="none" w="lg" len="lg"/>
          </a:ln>
        </p:spPr>
      </p:cxnSp>
      <p:cxnSp>
        <p:nvCxnSpPr>
          <p:cNvPr id="53" name="Shape 46">
            <a:extLst>
              <a:ext uri="{FF2B5EF4-FFF2-40B4-BE49-F238E27FC236}">
                <a16:creationId xmlns:a16="http://schemas.microsoft.com/office/drawing/2014/main" id="{F4376BE7-313F-1CC3-DE17-7B23CFE297C7}"/>
              </a:ext>
            </a:extLst>
          </p:cNvPr>
          <p:cNvCxnSpPr/>
          <p:nvPr/>
        </p:nvCxnSpPr>
        <p:spPr>
          <a:xfrm>
            <a:off x="9742177" y="5571958"/>
            <a:ext cx="74667" cy="299"/>
          </a:xfrm>
          <a:prstGeom prst="straightConnector1">
            <a:avLst/>
          </a:prstGeom>
          <a:noFill/>
          <a:ln w="25400" cap="flat">
            <a:solidFill>
              <a:schemeClr val="accent2">
                <a:lumMod val="50000"/>
              </a:schemeClr>
            </a:solidFill>
            <a:prstDash val="dash"/>
            <a:round/>
            <a:headEnd type="none" w="lg" len="lg"/>
            <a:tailEnd type="none" w="lg" len="lg"/>
          </a:ln>
        </p:spPr>
      </p:cxnSp>
      <p:sp>
        <p:nvSpPr>
          <p:cNvPr id="54" name="Shape 58">
            <a:extLst>
              <a:ext uri="{FF2B5EF4-FFF2-40B4-BE49-F238E27FC236}">
                <a16:creationId xmlns:a16="http://schemas.microsoft.com/office/drawing/2014/main" id="{14F44629-3F2B-A640-F833-997567189E0A}"/>
              </a:ext>
            </a:extLst>
          </p:cNvPr>
          <p:cNvSpPr/>
          <p:nvPr/>
        </p:nvSpPr>
        <p:spPr>
          <a:xfrm>
            <a:off x="3036689" y="4342827"/>
            <a:ext cx="1412400" cy="388800"/>
          </a:xfrm>
          <a:prstGeom prst="roundRect">
            <a:avLst>
              <a:gd name="adj" fmla="val 16667"/>
            </a:avLst>
          </a:prstGeom>
          <a:ln w="25400">
            <a:solidFill>
              <a:schemeClr val="accent2">
                <a:lumMod val="50000"/>
              </a:schemeClr>
            </a:solidFill>
            <a:prstDash val="sysDash"/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b="1" dirty="0">
                <a:solidFill>
                  <a:schemeClr val="tx1"/>
                </a:solidFill>
              </a:rPr>
              <a:t>Annotation</a:t>
            </a:r>
          </a:p>
        </p:txBody>
      </p:sp>
      <p:sp>
        <p:nvSpPr>
          <p:cNvPr id="55" name="Shape 57">
            <a:extLst>
              <a:ext uri="{FF2B5EF4-FFF2-40B4-BE49-F238E27FC236}">
                <a16:creationId xmlns:a16="http://schemas.microsoft.com/office/drawing/2014/main" id="{372633BD-6F6D-E970-3237-C69BD25AFBCD}"/>
              </a:ext>
            </a:extLst>
          </p:cNvPr>
          <p:cNvSpPr txBox="1"/>
          <p:nvPr/>
        </p:nvSpPr>
        <p:spPr>
          <a:xfrm>
            <a:off x="7374342" y="4276322"/>
            <a:ext cx="2045199" cy="388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 dirty="0"/>
              <a:t>. getAnnotations</a:t>
            </a:r>
          </a:p>
        </p:txBody>
      </p:sp>
    </p:spTree>
    <p:extLst>
      <p:ext uri="{BB962C8B-B14F-4D97-AF65-F5344CB8AC3E}">
        <p14:creationId xmlns:p14="http://schemas.microsoft.com/office/powerpoint/2010/main" val="3957418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000"/>
                            </p:stCondLst>
                            <p:childTnLst>
                              <p:par>
                                <p:cTn id="6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000"/>
                            </p:stCondLst>
                            <p:childTnLst>
                              <p:par>
                                <p:cTn id="7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000"/>
                            </p:stCondLst>
                            <p:childTnLst>
                              <p:par>
                                <p:cTn id="90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1000"/>
                            </p:stCondLst>
                            <p:childTnLst>
                              <p:par>
                                <p:cTn id="1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4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1000"/>
                            </p:stCondLst>
                            <p:childTnLst>
                              <p:par>
                                <p:cTn id="136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0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3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5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" fill="hold">
                            <p:stCondLst>
                              <p:cond delay="1000"/>
                            </p:stCondLst>
                            <p:childTnLst>
                              <p:par>
                                <p:cTn id="167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9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1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" fill="hold">
                      <p:stCondLst>
                        <p:cond delay="indefinite"/>
                      </p:stCondLst>
                      <p:childTnLst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>
                      <p:stCondLst>
                        <p:cond delay="indefinite"/>
                      </p:stCondLst>
                      <p:childTnLst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>
                      <p:stCondLst>
                        <p:cond delay="indefinite"/>
                      </p:stCondLst>
                      <p:childTnLst>
                        <p:par>
                          <p:cTn id="189" fill="hold">
                            <p:stCondLst>
                              <p:cond delay="0"/>
                            </p:stCondLst>
                            <p:childTnLst>
                              <p:par>
                                <p:cTn id="19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>
                      <p:stCondLst>
                        <p:cond delay="indefinite"/>
                      </p:stCondLst>
                      <p:childTnLst>
                        <p:par>
                          <p:cTn id="193" fill="hold">
                            <p:stCondLst>
                              <p:cond delay="0"/>
                            </p:stCondLst>
                            <p:childTnLst>
                              <p:par>
                                <p:cTn id="19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2" fill="hold">
                      <p:stCondLst>
                        <p:cond delay="indefinite"/>
                      </p:stCondLst>
                      <p:childTnLst>
                        <p:par>
                          <p:cTn id="203" fill="hold">
                            <p:stCondLst>
                              <p:cond delay="0"/>
                            </p:stCondLst>
                            <p:childTnLst>
                              <p:par>
                                <p:cTn id="20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6" fill="hold">
                            <p:stCondLst>
                              <p:cond delay="0"/>
                            </p:stCondLst>
                            <p:childTnLst>
                              <p:par>
                                <p:cTn id="20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2" fill="hold">
                      <p:stCondLst>
                        <p:cond delay="indefinite"/>
                      </p:stCondLst>
                      <p:childTnLst>
                        <p:par>
                          <p:cTn id="213" fill="hold">
                            <p:stCondLst>
                              <p:cond delay="0"/>
                            </p:stCondLst>
                            <p:childTnLst>
                              <p:par>
                                <p:cTn id="2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6" fill="hold">
                      <p:stCondLst>
                        <p:cond delay="indefinite"/>
                      </p:stCondLst>
                      <p:childTnLst>
                        <p:par>
                          <p:cTn id="217" fill="hold">
                            <p:stCondLst>
                              <p:cond delay="0"/>
                            </p:stCondLst>
                            <p:childTnLst>
                              <p:par>
                                <p:cTn id="2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0" fill="hold">
                      <p:stCondLst>
                        <p:cond delay="indefinite"/>
                      </p:stCondLst>
                      <p:childTnLst>
                        <p:par>
                          <p:cTn id="221" fill="hold">
                            <p:stCondLst>
                              <p:cond delay="0"/>
                            </p:stCondLst>
                            <p:childTnLst>
                              <p:par>
                                <p:cTn id="2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4" fill="hold">
                      <p:stCondLst>
                        <p:cond delay="indefinite"/>
                      </p:stCondLst>
                      <p:childTnLst>
                        <p:par>
                          <p:cTn id="225" fill="hold">
                            <p:stCondLst>
                              <p:cond delay="0"/>
                            </p:stCondLst>
                            <p:childTnLst>
                              <p:par>
                                <p:cTn id="2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8" fill="hold">
                      <p:stCondLst>
                        <p:cond delay="indefinite"/>
                      </p:stCondLst>
                      <p:childTnLst>
                        <p:par>
                          <p:cTn id="229" fill="hold">
                            <p:stCondLst>
                              <p:cond delay="0"/>
                            </p:stCondLst>
                            <p:childTnLst>
                              <p:par>
                                <p:cTn id="2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2" fill="hold">
                      <p:stCondLst>
                        <p:cond delay="indefinite"/>
                      </p:stCondLst>
                      <p:childTnLst>
                        <p:par>
                          <p:cTn id="233" fill="hold">
                            <p:stCondLst>
                              <p:cond delay="0"/>
                            </p:stCondLst>
                            <p:childTnLst>
                              <p:par>
                                <p:cTn id="23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9" fill="hold">
                      <p:stCondLst>
                        <p:cond delay="indefinite"/>
                      </p:stCondLst>
                      <p:childTnLst>
                        <p:par>
                          <p:cTn id="240" fill="hold">
                            <p:stCondLst>
                              <p:cond delay="0"/>
                            </p:stCondLst>
                            <p:childTnLst>
                              <p:par>
                                <p:cTn id="2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3" fill="hold">
                      <p:stCondLst>
                        <p:cond delay="indefinite"/>
                      </p:stCondLst>
                      <p:childTnLst>
                        <p:par>
                          <p:cTn id="244" fill="hold">
                            <p:stCondLst>
                              <p:cond delay="0"/>
                            </p:stCondLst>
                            <p:childTnLst>
                              <p:par>
                                <p:cTn id="24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0" fill="hold">
                      <p:stCondLst>
                        <p:cond delay="indefinite"/>
                      </p:stCondLst>
                      <p:childTnLst>
                        <p:par>
                          <p:cTn id="251" fill="hold">
                            <p:stCondLst>
                              <p:cond delay="0"/>
                            </p:stCondLst>
                            <p:childTnLst>
                              <p:par>
                                <p:cTn id="2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10" grpId="0"/>
      <p:bldP spid="11" grpId="0"/>
      <p:bldP spid="12" grpId="0"/>
      <p:bldP spid="16" grpId="0"/>
      <p:bldP spid="17" grpId="0" animBg="1"/>
      <p:bldP spid="18" grpId="0" animBg="1"/>
      <p:bldP spid="19" grpId="0" animBg="1"/>
      <p:bldP spid="20" grpId="0"/>
      <p:bldP spid="21" grpId="0" animBg="1"/>
      <p:bldP spid="22" grpId="0"/>
      <p:bldP spid="25" grpId="0"/>
      <p:bldP spid="26" grpId="0"/>
      <p:bldP spid="27" grpId="0"/>
      <p:bldP spid="28" grpId="0"/>
      <p:bldP spid="31" grpId="0"/>
      <p:bldP spid="32" grpId="0"/>
      <p:bldP spid="33" grpId="0"/>
      <p:bldP spid="34" grpId="0"/>
      <p:bldP spid="35" grpId="0"/>
      <p:bldP spid="36" grpId="0"/>
      <p:bldP spid="37" grpId="0"/>
      <p:bldP spid="38" grpId="0"/>
      <p:bldP spid="39" grpId="0"/>
      <p:bldP spid="40" grpId="0" animBg="1"/>
      <p:bldP spid="41" grpId="0"/>
      <p:bldP spid="42" grpId="0" animBg="1"/>
      <p:bldP spid="43" grpId="0"/>
      <p:bldP spid="44" grpId="0" animBg="1"/>
      <p:bldP spid="45" grpId="0"/>
      <p:bldP spid="46" grpId="0"/>
      <p:bldP spid="47" grpId="0"/>
      <p:bldP spid="48" grpId="0" animBg="1"/>
      <p:bldP spid="49" grpId="0"/>
      <p:bldP spid="50" grpId="0"/>
      <p:bldP spid="51" grpId="0"/>
      <p:bldP spid="54" grpId="0" animBg="1"/>
      <p:bldP spid="5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 err="1"/>
              <a:t>Implementarea</a:t>
            </a:r>
            <a:r>
              <a:rPr lang="en-US" altLang="en-US" dirty="0"/>
              <a:t> </a:t>
            </a:r>
            <a:r>
              <a:rPr lang="en-US" altLang="en-US" dirty="0" err="1"/>
              <a:t>unui</a:t>
            </a:r>
            <a:r>
              <a:rPr lang="ro-RO" altLang="en-US" dirty="0"/>
              <a:t> </a:t>
            </a:r>
            <a:r>
              <a:rPr lang="en-US" altLang="en-US" dirty="0"/>
              <a:t>framework</a:t>
            </a:r>
            <a:br>
              <a:rPr lang="ro-RO" altLang="en-US" dirty="0"/>
            </a:br>
            <a:r>
              <a:rPr lang="ro-RO" altLang="en-US" dirty="0"/>
              <a:t>RPC peste TCP</a:t>
            </a:r>
            <a:r>
              <a:rPr lang="en-US" altLang="en-US" dirty="0"/>
              <a:t> </a:t>
            </a:r>
            <a:r>
              <a:rPr lang="en-US" altLang="en-US" dirty="0" err="1"/>
              <a:t>în</a:t>
            </a:r>
            <a:r>
              <a:rPr lang="en-US" altLang="en-US" dirty="0"/>
              <a:t> C#</a:t>
            </a:r>
            <a:endParaRPr lang="en-US" dirty="0"/>
          </a:p>
        </p:txBody>
      </p:sp>
      <p:pic>
        <p:nvPicPr>
          <p:cNvPr id="5" name="Screenshot 2020-11-19 at 09.19.50.png" descr="Screenshot 2020-11-19 at 09.19.50.png">
            <a:extLst>
              <a:ext uri="{FF2B5EF4-FFF2-40B4-BE49-F238E27FC236}">
                <a16:creationId xmlns:a16="http://schemas.microsoft.com/office/drawing/2014/main" id="{2B747586-C6C7-A64B-6033-1A4D13A9CE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338" y="1973179"/>
            <a:ext cx="5110657" cy="4703736"/>
          </a:xfrm>
          <a:prstGeom prst="rect">
            <a:avLst/>
          </a:prstGeom>
          <a:ln w="12700">
            <a:miter lim="400000"/>
          </a:ln>
          <a:effectLst>
            <a:outerShdw blurRad="190500" dist="12700" dir="5400000" rotWithShape="0">
              <a:srgbClr val="000000">
                <a:alpha val="75000"/>
              </a:srgbClr>
            </a:outerShdw>
          </a:effectLst>
        </p:spPr>
      </p:pic>
      <p:pic>
        <p:nvPicPr>
          <p:cNvPr id="6" name="Screenshot 2020-11-19 at 09.20.17.png" descr="Screenshot 2020-11-19 at 09.20.17.png">
            <a:extLst>
              <a:ext uri="{FF2B5EF4-FFF2-40B4-BE49-F238E27FC236}">
                <a16:creationId xmlns:a16="http://schemas.microsoft.com/office/drawing/2014/main" id="{FD06DF61-A8B0-70BF-5381-8C591FFA16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9611" y="1512668"/>
            <a:ext cx="3500386" cy="1599757"/>
          </a:xfrm>
          <a:prstGeom prst="rect">
            <a:avLst/>
          </a:prstGeom>
          <a:ln w="12700">
            <a:miter lim="400000"/>
          </a:ln>
          <a:effectLst>
            <a:outerShdw blurRad="190500" dist="12700" dir="5400000" rotWithShape="0">
              <a:srgbClr val="000000">
                <a:alpha val="75000"/>
              </a:srgbClr>
            </a:outerShdw>
          </a:effectLst>
        </p:spPr>
      </p:pic>
      <p:pic>
        <p:nvPicPr>
          <p:cNvPr id="7" name="Screenshot 2020-11-19 at 09.21.43.png" descr="Screenshot 2020-11-19 at 09.21.43.png">
            <a:extLst>
              <a:ext uri="{FF2B5EF4-FFF2-40B4-BE49-F238E27FC236}">
                <a16:creationId xmlns:a16="http://schemas.microsoft.com/office/drawing/2014/main" id="{D044CA46-82F4-C432-238C-C9B1EA08D9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9610" y="3177996"/>
            <a:ext cx="6262048" cy="3498919"/>
          </a:xfrm>
          <a:prstGeom prst="rect">
            <a:avLst/>
          </a:prstGeom>
          <a:ln w="12700">
            <a:miter lim="400000"/>
          </a:ln>
          <a:effectLst>
            <a:outerShdw blurRad="190500" dist="12700" dir="5400000" rotWithShape="0">
              <a:srgbClr val="000000">
                <a:alpha val="7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32407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 err="1"/>
              <a:t>Implementarea</a:t>
            </a:r>
            <a:r>
              <a:rPr lang="en-US" altLang="en-US" dirty="0"/>
              <a:t> </a:t>
            </a:r>
            <a:r>
              <a:rPr lang="en-US" altLang="en-US" dirty="0" err="1"/>
              <a:t>unui</a:t>
            </a:r>
            <a:r>
              <a:rPr lang="ro-RO" altLang="en-US" dirty="0"/>
              <a:t> </a:t>
            </a:r>
            <a:r>
              <a:rPr lang="en-US" altLang="en-US" dirty="0"/>
              <a:t>framework</a:t>
            </a:r>
            <a:br>
              <a:rPr lang="ro-RO" altLang="en-US" dirty="0"/>
            </a:br>
            <a:r>
              <a:rPr lang="ro-RO" altLang="en-US" dirty="0"/>
              <a:t>RPC peste TCP</a:t>
            </a:r>
            <a:r>
              <a:rPr lang="en-US" altLang="en-US" dirty="0"/>
              <a:t> </a:t>
            </a:r>
            <a:r>
              <a:rPr lang="en-US" altLang="en-US" dirty="0" err="1"/>
              <a:t>în</a:t>
            </a:r>
            <a:r>
              <a:rPr lang="en-US" altLang="en-US" dirty="0"/>
              <a:t> C#</a:t>
            </a:r>
            <a:endParaRPr lang="en-US" dirty="0"/>
          </a:p>
        </p:txBody>
      </p:sp>
      <p:pic>
        <p:nvPicPr>
          <p:cNvPr id="3" name="Screenshot 2020-11-18 at 00.56.48.png" descr="Screenshot 2020-11-18 at 00.56.48.png">
            <a:extLst>
              <a:ext uri="{FF2B5EF4-FFF2-40B4-BE49-F238E27FC236}">
                <a16:creationId xmlns:a16="http://schemas.microsoft.com/office/drawing/2014/main" id="{41B149B3-79E2-67DD-9823-8153F246C3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989" y="2124641"/>
            <a:ext cx="7365108" cy="4641236"/>
          </a:xfrm>
          <a:prstGeom prst="rect">
            <a:avLst/>
          </a:prstGeom>
          <a:ln w="12700">
            <a:miter lim="400000"/>
          </a:ln>
          <a:effectLst>
            <a:outerShdw blurRad="190500" dist="12700" dir="5400000" rotWithShape="0">
              <a:srgbClr val="000000">
                <a:alpha val="75000"/>
              </a:srgbClr>
            </a:outerShdw>
          </a:effectLst>
        </p:spPr>
      </p:pic>
      <p:pic>
        <p:nvPicPr>
          <p:cNvPr id="4" name="Screenshot 2020-11-18 at 00.59.40.png" descr="Screenshot 2020-11-18 at 00.59.40.png">
            <a:extLst>
              <a:ext uri="{FF2B5EF4-FFF2-40B4-BE49-F238E27FC236}">
                <a16:creationId xmlns:a16="http://schemas.microsoft.com/office/drawing/2014/main" id="{4155B1D5-6C49-104F-2E4D-C44E3C623C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870858"/>
            <a:ext cx="5575340" cy="3927781"/>
          </a:xfrm>
          <a:prstGeom prst="rect">
            <a:avLst/>
          </a:prstGeom>
          <a:ln w="12700">
            <a:miter lim="400000"/>
          </a:ln>
          <a:effectLst>
            <a:outerShdw blurRad="190500" dist="12700" dir="5400000" rotWithShape="0">
              <a:srgbClr val="000000">
                <a:alpha val="7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09054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 err="1"/>
              <a:t>Implementarea</a:t>
            </a:r>
            <a:r>
              <a:rPr lang="en-US" altLang="en-US" dirty="0"/>
              <a:t> </a:t>
            </a:r>
            <a:r>
              <a:rPr lang="en-US" altLang="en-US" dirty="0" err="1"/>
              <a:t>unui</a:t>
            </a:r>
            <a:r>
              <a:rPr lang="ro-RO" altLang="en-US" dirty="0"/>
              <a:t> </a:t>
            </a:r>
            <a:r>
              <a:rPr lang="en-US" altLang="en-US" dirty="0"/>
              <a:t>framework</a:t>
            </a:r>
            <a:br>
              <a:rPr lang="ro-RO" altLang="en-US" dirty="0"/>
            </a:br>
            <a:r>
              <a:rPr lang="ro-RO" altLang="en-US" dirty="0"/>
              <a:t>RPC peste TCP</a:t>
            </a:r>
            <a:r>
              <a:rPr lang="en-US" altLang="en-US" dirty="0"/>
              <a:t> </a:t>
            </a:r>
            <a:r>
              <a:rPr lang="en-US" altLang="en-US" dirty="0" err="1"/>
              <a:t>în</a:t>
            </a:r>
            <a:r>
              <a:rPr lang="en-US" altLang="en-US" dirty="0"/>
              <a:t> C#</a:t>
            </a:r>
            <a:endParaRPr lang="en-US" dirty="0"/>
          </a:p>
        </p:txBody>
      </p:sp>
      <p:pic>
        <p:nvPicPr>
          <p:cNvPr id="5" name="Screenshot 2020-11-19 at 09.26.01.png" descr="Screenshot 2020-11-19 at 09.26.01.png">
            <a:extLst>
              <a:ext uri="{FF2B5EF4-FFF2-40B4-BE49-F238E27FC236}">
                <a16:creationId xmlns:a16="http://schemas.microsoft.com/office/drawing/2014/main" id="{F33BF569-04CF-92AE-3F58-A615F0F5E5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668" y="1124848"/>
            <a:ext cx="5611991" cy="2082801"/>
          </a:xfrm>
          <a:prstGeom prst="rect">
            <a:avLst/>
          </a:prstGeom>
          <a:ln w="12700">
            <a:miter lim="400000"/>
          </a:ln>
          <a:effectLst>
            <a:outerShdw blurRad="190500" dist="12700" dir="5400000" rotWithShape="0">
              <a:srgbClr val="000000">
                <a:alpha val="75000"/>
              </a:srgbClr>
            </a:outerShdw>
          </a:effectLst>
        </p:spPr>
      </p:pic>
      <p:pic>
        <p:nvPicPr>
          <p:cNvPr id="6" name="Screenshot 2020-11-19 at 09.26.28.png" descr="Screenshot 2020-11-19 at 09.26.28.png">
            <a:extLst>
              <a:ext uri="{FF2B5EF4-FFF2-40B4-BE49-F238E27FC236}">
                <a16:creationId xmlns:a16="http://schemas.microsoft.com/office/drawing/2014/main" id="{20F1962D-AEF9-C58D-6B91-059EDBE407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0024" y="1706502"/>
            <a:ext cx="6147597" cy="5044182"/>
          </a:xfrm>
          <a:prstGeom prst="rect">
            <a:avLst/>
          </a:prstGeom>
          <a:ln w="12700">
            <a:miter lim="400000"/>
          </a:ln>
          <a:effectLst>
            <a:outerShdw blurRad="190500" dist="12700" dir="5400000" rotWithShape="0">
              <a:srgbClr val="000000">
                <a:alpha val="75000"/>
              </a:srgbClr>
            </a:outerShdw>
          </a:effectLst>
        </p:spPr>
      </p:pic>
      <p:pic>
        <p:nvPicPr>
          <p:cNvPr id="7" name="Screenshot 2020-11-19 at 09.28.54.png" descr="Screenshot 2020-11-19 at 09.28.54.png">
            <a:extLst>
              <a:ext uri="{FF2B5EF4-FFF2-40B4-BE49-F238E27FC236}">
                <a16:creationId xmlns:a16="http://schemas.microsoft.com/office/drawing/2014/main" id="{F1324403-2A22-2D5B-A049-FB6C0D4B2C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1668" y="3314998"/>
            <a:ext cx="5040230" cy="3309087"/>
          </a:xfrm>
          <a:prstGeom prst="rect">
            <a:avLst/>
          </a:prstGeom>
          <a:ln w="12700">
            <a:miter lim="400000"/>
          </a:ln>
          <a:effectLst>
            <a:outerShdw blurRad="190500" dist="12700" dir="5400000" rotWithShape="0">
              <a:srgbClr val="000000">
                <a:alpha val="7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74843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 err="1"/>
              <a:t>Suportul</a:t>
            </a:r>
            <a:r>
              <a:rPr lang="en-US" altLang="en-US" dirty="0"/>
              <a:t> pentru</a:t>
            </a:r>
            <a:br>
              <a:rPr lang="en-US" altLang="en-US" dirty="0"/>
            </a:br>
            <a:r>
              <a:rPr lang="en-US" altLang="en-US" dirty="0"/>
              <a:t>Reflection </a:t>
            </a:r>
            <a:r>
              <a:rPr lang="en-US" altLang="en-US" dirty="0" err="1"/>
              <a:t>în</a:t>
            </a:r>
            <a:r>
              <a:rPr lang="en-US" altLang="en-US" dirty="0"/>
              <a:t> C#</a:t>
            </a:r>
            <a:endParaRPr lang="en-US" dirty="0"/>
          </a:p>
        </p:txBody>
      </p:sp>
      <p:sp>
        <p:nvSpPr>
          <p:cNvPr id="4" name="Shape 23">
            <a:extLst>
              <a:ext uri="{FF2B5EF4-FFF2-40B4-BE49-F238E27FC236}">
                <a16:creationId xmlns:a16="http://schemas.microsoft.com/office/drawing/2014/main" id="{BC016368-4077-6DC8-E73D-C501EC5D1B82}"/>
              </a:ext>
            </a:extLst>
          </p:cNvPr>
          <p:cNvSpPr/>
          <p:nvPr/>
        </p:nvSpPr>
        <p:spPr>
          <a:xfrm>
            <a:off x="4948152" y="1868284"/>
            <a:ext cx="2295695" cy="388800"/>
          </a:xfrm>
          <a:prstGeom prst="roundRect">
            <a:avLst>
              <a:gd name="adj" fmla="val 16667"/>
            </a:avLst>
          </a:prstGeom>
          <a:ln w="25400">
            <a:solidFill>
              <a:schemeClr val="accent2">
                <a:lumMod val="50000"/>
              </a:schemeClr>
            </a:solidFill>
            <a:prstDash val="sysDash"/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91425" tIns="91425" rIns="91425" bIns="91425" anchor="ctr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" b="1" dirty="0">
                <a:solidFill>
                  <a:schemeClr val="tx1"/>
                </a:solidFill>
              </a:rPr>
              <a:t>Application Domain</a:t>
            </a:r>
          </a:p>
        </p:txBody>
      </p:sp>
      <p:sp>
        <p:nvSpPr>
          <p:cNvPr id="8" name="Shape 23">
            <a:extLst>
              <a:ext uri="{FF2B5EF4-FFF2-40B4-BE49-F238E27FC236}">
                <a16:creationId xmlns:a16="http://schemas.microsoft.com/office/drawing/2014/main" id="{F81DF23C-A767-BA4B-0220-0C77F2EDE031}"/>
              </a:ext>
            </a:extLst>
          </p:cNvPr>
          <p:cNvSpPr/>
          <p:nvPr/>
        </p:nvSpPr>
        <p:spPr>
          <a:xfrm>
            <a:off x="5299473" y="2669669"/>
            <a:ext cx="1593052" cy="388800"/>
          </a:xfrm>
          <a:prstGeom prst="roundRect">
            <a:avLst>
              <a:gd name="adj" fmla="val 16667"/>
            </a:avLst>
          </a:prstGeom>
          <a:ln w="25400">
            <a:solidFill>
              <a:schemeClr val="accent2">
                <a:lumMod val="50000"/>
              </a:schemeClr>
            </a:solidFill>
            <a:prstDash val="sysDash"/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91425" tIns="91425" rIns="91425" bIns="91425" anchor="ctr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" b="1" dirty="0">
                <a:solidFill>
                  <a:schemeClr val="tx1"/>
                </a:solidFill>
              </a:rPr>
              <a:t>Assembly</a:t>
            </a:r>
          </a:p>
        </p:txBody>
      </p:sp>
      <p:sp>
        <p:nvSpPr>
          <p:cNvPr id="56" name="Shape 23">
            <a:extLst>
              <a:ext uri="{FF2B5EF4-FFF2-40B4-BE49-F238E27FC236}">
                <a16:creationId xmlns:a16="http://schemas.microsoft.com/office/drawing/2014/main" id="{30485CC6-7FD5-8C7A-7EF7-EAD48B541505}"/>
              </a:ext>
            </a:extLst>
          </p:cNvPr>
          <p:cNvSpPr/>
          <p:nvPr/>
        </p:nvSpPr>
        <p:spPr>
          <a:xfrm>
            <a:off x="5299473" y="3471055"/>
            <a:ext cx="1593052" cy="388800"/>
          </a:xfrm>
          <a:prstGeom prst="roundRect">
            <a:avLst>
              <a:gd name="adj" fmla="val 16667"/>
            </a:avLst>
          </a:prstGeom>
          <a:ln w="25400">
            <a:solidFill>
              <a:schemeClr val="accent2">
                <a:lumMod val="50000"/>
              </a:schemeClr>
            </a:solidFill>
            <a:prstDash val="sysDash"/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91425" tIns="91425" rIns="91425" bIns="91425" anchor="ctr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" b="1" dirty="0">
                <a:solidFill>
                  <a:schemeClr val="tx1"/>
                </a:solidFill>
              </a:rPr>
              <a:t>Module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295F9A3D-990D-77DB-46C8-85552F0F0141}"/>
              </a:ext>
            </a:extLst>
          </p:cNvPr>
          <p:cNvCxnSpPr>
            <a:stCxn id="4" idx="2"/>
            <a:endCxn id="8" idx="0"/>
          </p:cNvCxnSpPr>
          <p:nvPr/>
        </p:nvCxnSpPr>
        <p:spPr>
          <a:xfrm flipH="1">
            <a:off x="6095999" y="2257084"/>
            <a:ext cx="1" cy="412585"/>
          </a:xfrm>
          <a:prstGeom prst="straightConnector1">
            <a:avLst/>
          </a:prstGeom>
          <a:ln w="254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88A6592D-C440-35AB-E9C5-66A952A37422}"/>
              </a:ext>
            </a:extLst>
          </p:cNvPr>
          <p:cNvCxnSpPr>
            <a:cxnSpLocks/>
            <a:stCxn id="8" idx="2"/>
            <a:endCxn id="56" idx="0"/>
          </p:cNvCxnSpPr>
          <p:nvPr/>
        </p:nvCxnSpPr>
        <p:spPr>
          <a:xfrm>
            <a:off x="6095999" y="3058469"/>
            <a:ext cx="0" cy="412586"/>
          </a:xfrm>
          <a:prstGeom prst="straightConnector1">
            <a:avLst/>
          </a:prstGeom>
          <a:ln w="254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Shape 23">
            <a:extLst>
              <a:ext uri="{FF2B5EF4-FFF2-40B4-BE49-F238E27FC236}">
                <a16:creationId xmlns:a16="http://schemas.microsoft.com/office/drawing/2014/main" id="{BBD541E3-4819-F0AE-6AA0-ACDB71E590E7}"/>
              </a:ext>
            </a:extLst>
          </p:cNvPr>
          <p:cNvSpPr/>
          <p:nvPr/>
        </p:nvSpPr>
        <p:spPr>
          <a:xfrm>
            <a:off x="3543952" y="4348751"/>
            <a:ext cx="1593052" cy="388800"/>
          </a:xfrm>
          <a:prstGeom prst="roundRect">
            <a:avLst>
              <a:gd name="adj" fmla="val 16667"/>
            </a:avLst>
          </a:prstGeom>
          <a:ln w="25400">
            <a:solidFill>
              <a:schemeClr val="accent2">
                <a:lumMod val="50000"/>
              </a:schemeClr>
            </a:solidFill>
            <a:prstDash val="sysDash"/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91425" tIns="91425" rIns="91425" bIns="91425" anchor="ctr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" b="1" dirty="0">
                <a:solidFill>
                  <a:schemeClr val="tx1"/>
                </a:solidFill>
              </a:rPr>
              <a:t>Enum</a:t>
            </a:r>
          </a:p>
        </p:txBody>
      </p:sp>
      <p:sp>
        <p:nvSpPr>
          <p:cNvPr id="63" name="Shape 23">
            <a:extLst>
              <a:ext uri="{FF2B5EF4-FFF2-40B4-BE49-F238E27FC236}">
                <a16:creationId xmlns:a16="http://schemas.microsoft.com/office/drawing/2014/main" id="{8618DD6B-8EAB-F401-E824-A7AE7714DEA9}"/>
              </a:ext>
            </a:extLst>
          </p:cNvPr>
          <p:cNvSpPr/>
          <p:nvPr/>
        </p:nvSpPr>
        <p:spPr>
          <a:xfrm>
            <a:off x="5297354" y="4348751"/>
            <a:ext cx="1593052" cy="388800"/>
          </a:xfrm>
          <a:prstGeom prst="roundRect">
            <a:avLst>
              <a:gd name="adj" fmla="val 16667"/>
            </a:avLst>
          </a:prstGeom>
          <a:ln w="25400">
            <a:solidFill>
              <a:schemeClr val="accent2">
                <a:lumMod val="50000"/>
              </a:schemeClr>
            </a:solidFill>
            <a:prstDash val="sysDash"/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91425" tIns="91425" rIns="91425" bIns="91425" anchor="ctr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" b="1" dirty="0">
                <a:solidFill>
                  <a:schemeClr val="tx1"/>
                </a:solidFill>
              </a:rPr>
              <a:t>Type</a:t>
            </a:r>
          </a:p>
        </p:txBody>
      </p:sp>
      <p:sp>
        <p:nvSpPr>
          <p:cNvPr id="64" name="Shape 23">
            <a:extLst>
              <a:ext uri="{FF2B5EF4-FFF2-40B4-BE49-F238E27FC236}">
                <a16:creationId xmlns:a16="http://schemas.microsoft.com/office/drawing/2014/main" id="{D15736A3-5FBC-6924-61B1-19AB370A80B0}"/>
              </a:ext>
            </a:extLst>
          </p:cNvPr>
          <p:cNvSpPr/>
          <p:nvPr/>
        </p:nvSpPr>
        <p:spPr>
          <a:xfrm>
            <a:off x="7050756" y="4348751"/>
            <a:ext cx="1593052" cy="388800"/>
          </a:xfrm>
          <a:prstGeom prst="roundRect">
            <a:avLst>
              <a:gd name="adj" fmla="val 16667"/>
            </a:avLst>
          </a:prstGeom>
          <a:ln w="25400">
            <a:solidFill>
              <a:schemeClr val="accent2">
                <a:lumMod val="50000"/>
              </a:schemeClr>
            </a:solidFill>
            <a:prstDash val="sysDash"/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91425" tIns="91425" rIns="91425" bIns="91425" anchor="ctr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" b="1" dirty="0">
                <a:solidFill>
                  <a:schemeClr val="tx1"/>
                </a:solidFill>
              </a:rPr>
              <a:t>Delegate</a:t>
            </a: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852E76BA-1683-152B-8FA3-8FE034571211}"/>
              </a:ext>
            </a:extLst>
          </p:cNvPr>
          <p:cNvCxnSpPr>
            <a:cxnSpLocks/>
            <a:stCxn id="56" idx="2"/>
            <a:endCxn id="63" idx="0"/>
          </p:cNvCxnSpPr>
          <p:nvPr/>
        </p:nvCxnSpPr>
        <p:spPr>
          <a:xfrm flipH="1">
            <a:off x="6093880" y="3859855"/>
            <a:ext cx="2119" cy="488896"/>
          </a:xfrm>
          <a:prstGeom prst="straightConnector1">
            <a:avLst/>
          </a:prstGeom>
          <a:ln w="254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96E40464-459C-8C5F-3581-524932D17184}"/>
              </a:ext>
            </a:extLst>
          </p:cNvPr>
          <p:cNvCxnSpPr>
            <a:cxnSpLocks/>
            <a:stCxn id="56" idx="2"/>
            <a:endCxn id="62" idx="0"/>
          </p:cNvCxnSpPr>
          <p:nvPr/>
        </p:nvCxnSpPr>
        <p:spPr>
          <a:xfrm flipH="1">
            <a:off x="4340478" y="3859855"/>
            <a:ext cx="1755521" cy="488896"/>
          </a:xfrm>
          <a:prstGeom prst="straightConnector1">
            <a:avLst/>
          </a:prstGeom>
          <a:ln w="254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A9E6F8B8-A209-EB3D-B5CF-07ACB473A5DD}"/>
              </a:ext>
            </a:extLst>
          </p:cNvPr>
          <p:cNvCxnSpPr>
            <a:cxnSpLocks/>
            <a:stCxn id="56" idx="2"/>
            <a:endCxn id="64" idx="0"/>
          </p:cNvCxnSpPr>
          <p:nvPr/>
        </p:nvCxnSpPr>
        <p:spPr>
          <a:xfrm>
            <a:off x="6095999" y="3859855"/>
            <a:ext cx="1751283" cy="488896"/>
          </a:xfrm>
          <a:prstGeom prst="straightConnector1">
            <a:avLst/>
          </a:prstGeom>
          <a:ln w="254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Shape 23">
            <a:extLst>
              <a:ext uri="{FF2B5EF4-FFF2-40B4-BE49-F238E27FC236}">
                <a16:creationId xmlns:a16="http://schemas.microsoft.com/office/drawing/2014/main" id="{6A14A638-E68E-4F5C-E43E-B24EFB881029}"/>
              </a:ext>
            </a:extLst>
          </p:cNvPr>
          <p:cNvSpPr/>
          <p:nvPr/>
        </p:nvSpPr>
        <p:spPr>
          <a:xfrm>
            <a:off x="1788431" y="5350209"/>
            <a:ext cx="1593052" cy="388800"/>
          </a:xfrm>
          <a:prstGeom prst="roundRect">
            <a:avLst>
              <a:gd name="adj" fmla="val 16667"/>
            </a:avLst>
          </a:prstGeom>
          <a:ln w="25400">
            <a:solidFill>
              <a:schemeClr val="accent2">
                <a:lumMod val="50000"/>
              </a:schemeClr>
            </a:solidFill>
            <a:prstDash val="sysDash"/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91425" tIns="91425" rIns="91425" bIns="91425" anchor="ctr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" b="1" dirty="0">
                <a:solidFill>
                  <a:schemeClr val="tx1"/>
                </a:solidFill>
              </a:rPr>
              <a:t>Event</a:t>
            </a:r>
          </a:p>
        </p:txBody>
      </p:sp>
      <p:sp>
        <p:nvSpPr>
          <p:cNvPr id="76" name="Shape 23">
            <a:extLst>
              <a:ext uri="{FF2B5EF4-FFF2-40B4-BE49-F238E27FC236}">
                <a16:creationId xmlns:a16="http://schemas.microsoft.com/office/drawing/2014/main" id="{625D71BE-8970-C36C-AE73-407235881F46}"/>
              </a:ext>
            </a:extLst>
          </p:cNvPr>
          <p:cNvSpPr/>
          <p:nvPr/>
        </p:nvSpPr>
        <p:spPr>
          <a:xfrm>
            <a:off x="3546071" y="5350209"/>
            <a:ext cx="1593052" cy="388800"/>
          </a:xfrm>
          <a:prstGeom prst="roundRect">
            <a:avLst>
              <a:gd name="adj" fmla="val 16667"/>
            </a:avLst>
          </a:prstGeom>
          <a:ln w="25400">
            <a:solidFill>
              <a:schemeClr val="accent2">
                <a:lumMod val="50000"/>
              </a:schemeClr>
            </a:solidFill>
            <a:prstDash val="sysDash"/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91425" tIns="91425" rIns="91425" bIns="91425" anchor="ctr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" b="1" dirty="0">
                <a:solidFill>
                  <a:schemeClr val="tx1"/>
                </a:solidFill>
              </a:rPr>
              <a:t>Method</a:t>
            </a:r>
          </a:p>
        </p:txBody>
      </p:sp>
      <p:sp>
        <p:nvSpPr>
          <p:cNvPr id="77" name="Shape 23">
            <a:extLst>
              <a:ext uri="{FF2B5EF4-FFF2-40B4-BE49-F238E27FC236}">
                <a16:creationId xmlns:a16="http://schemas.microsoft.com/office/drawing/2014/main" id="{E124C5E6-9FE5-7E43-EE38-E226BB3CC2A5}"/>
              </a:ext>
            </a:extLst>
          </p:cNvPr>
          <p:cNvSpPr/>
          <p:nvPr/>
        </p:nvSpPr>
        <p:spPr>
          <a:xfrm>
            <a:off x="5299473" y="5350209"/>
            <a:ext cx="1593052" cy="388800"/>
          </a:xfrm>
          <a:prstGeom prst="roundRect">
            <a:avLst>
              <a:gd name="adj" fmla="val 16667"/>
            </a:avLst>
          </a:prstGeom>
          <a:ln w="25400">
            <a:solidFill>
              <a:schemeClr val="accent2">
                <a:lumMod val="50000"/>
              </a:schemeClr>
            </a:solidFill>
            <a:prstDash val="sysDash"/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91425" tIns="91425" rIns="91425" bIns="91425" anchor="ctr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" b="1" dirty="0">
                <a:solidFill>
                  <a:schemeClr val="tx1"/>
                </a:solidFill>
              </a:rPr>
              <a:t>Constructor</a:t>
            </a:r>
          </a:p>
        </p:txBody>
      </p:sp>
      <p:sp>
        <p:nvSpPr>
          <p:cNvPr id="78" name="Shape 23">
            <a:extLst>
              <a:ext uri="{FF2B5EF4-FFF2-40B4-BE49-F238E27FC236}">
                <a16:creationId xmlns:a16="http://schemas.microsoft.com/office/drawing/2014/main" id="{E1FB16CC-AEF2-1468-AE94-995BC83918EA}"/>
              </a:ext>
            </a:extLst>
          </p:cNvPr>
          <p:cNvSpPr/>
          <p:nvPr/>
        </p:nvSpPr>
        <p:spPr>
          <a:xfrm>
            <a:off x="7061351" y="5350209"/>
            <a:ext cx="1593052" cy="388800"/>
          </a:xfrm>
          <a:prstGeom prst="roundRect">
            <a:avLst>
              <a:gd name="adj" fmla="val 16667"/>
            </a:avLst>
          </a:prstGeom>
          <a:ln w="25400">
            <a:solidFill>
              <a:schemeClr val="accent2">
                <a:lumMod val="50000"/>
              </a:schemeClr>
            </a:solidFill>
            <a:prstDash val="sysDash"/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91425" tIns="91425" rIns="91425" bIns="91425" anchor="ctr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" b="1" dirty="0">
                <a:solidFill>
                  <a:schemeClr val="tx1"/>
                </a:solidFill>
              </a:rPr>
              <a:t>Property</a:t>
            </a:r>
          </a:p>
        </p:txBody>
      </p:sp>
      <p:sp>
        <p:nvSpPr>
          <p:cNvPr id="79" name="Shape 23">
            <a:extLst>
              <a:ext uri="{FF2B5EF4-FFF2-40B4-BE49-F238E27FC236}">
                <a16:creationId xmlns:a16="http://schemas.microsoft.com/office/drawing/2014/main" id="{029DA1DA-D7D0-B41E-03C0-59F422646790}"/>
              </a:ext>
            </a:extLst>
          </p:cNvPr>
          <p:cNvSpPr/>
          <p:nvPr/>
        </p:nvSpPr>
        <p:spPr>
          <a:xfrm>
            <a:off x="8823229" y="5350209"/>
            <a:ext cx="1593052" cy="388800"/>
          </a:xfrm>
          <a:prstGeom prst="roundRect">
            <a:avLst>
              <a:gd name="adj" fmla="val 16667"/>
            </a:avLst>
          </a:prstGeom>
          <a:ln w="25400">
            <a:solidFill>
              <a:schemeClr val="accent2">
                <a:lumMod val="50000"/>
              </a:schemeClr>
            </a:solidFill>
            <a:prstDash val="sysDash"/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91425" tIns="91425" rIns="91425" bIns="91425" anchor="ctr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" b="1" dirty="0">
                <a:solidFill>
                  <a:schemeClr val="tx1"/>
                </a:solidFill>
              </a:rPr>
              <a:t>Field</a:t>
            </a:r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FD517FF2-8FE2-C270-902C-C21B23F7F7C9}"/>
              </a:ext>
            </a:extLst>
          </p:cNvPr>
          <p:cNvCxnSpPr>
            <a:cxnSpLocks/>
            <a:stCxn id="63" idx="2"/>
            <a:endCxn id="77" idx="0"/>
          </p:cNvCxnSpPr>
          <p:nvPr/>
        </p:nvCxnSpPr>
        <p:spPr>
          <a:xfrm>
            <a:off x="6093880" y="4737551"/>
            <a:ext cx="2119" cy="612658"/>
          </a:xfrm>
          <a:prstGeom prst="straightConnector1">
            <a:avLst/>
          </a:prstGeom>
          <a:ln w="254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C104CD24-7AD0-5918-E6F8-73D7EEFD4471}"/>
              </a:ext>
            </a:extLst>
          </p:cNvPr>
          <p:cNvCxnSpPr>
            <a:cxnSpLocks/>
            <a:stCxn id="63" idx="2"/>
            <a:endCxn id="76" idx="0"/>
          </p:cNvCxnSpPr>
          <p:nvPr/>
        </p:nvCxnSpPr>
        <p:spPr>
          <a:xfrm flipH="1">
            <a:off x="4342597" y="4737551"/>
            <a:ext cx="1751283" cy="612658"/>
          </a:xfrm>
          <a:prstGeom prst="straightConnector1">
            <a:avLst/>
          </a:prstGeom>
          <a:ln w="254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FC57459F-74D8-DAF1-6AC5-A5748F524336}"/>
              </a:ext>
            </a:extLst>
          </p:cNvPr>
          <p:cNvCxnSpPr>
            <a:cxnSpLocks/>
            <a:stCxn id="63" idx="2"/>
            <a:endCxn id="75" idx="0"/>
          </p:cNvCxnSpPr>
          <p:nvPr/>
        </p:nvCxnSpPr>
        <p:spPr>
          <a:xfrm flipH="1">
            <a:off x="2584957" y="4737551"/>
            <a:ext cx="3508923" cy="612658"/>
          </a:xfrm>
          <a:prstGeom prst="straightConnector1">
            <a:avLst/>
          </a:prstGeom>
          <a:ln w="254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EA486C9B-C83C-F837-EBA8-E336B9D2A0A7}"/>
              </a:ext>
            </a:extLst>
          </p:cNvPr>
          <p:cNvCxnSpPr>
            <a:cxnSpLocks/>
            <a:stCxn id="63" idx="2"/>
            <a:endCxn id="78" idx="0"/>
          </p:cNvCxnSpPr>
          <p:nvPr/>
        </p:nvCxnSpPr>
        <p:spPr>
          <a:xfrm>
            <a:off x="6093880" y="4737551"/>
            <a:ext cx="1763997" cy="612658"/>
          </a:xfrm>
          <a:prstGeom prst="straightConnector1">
            <a:avLst/>
          </a:prstGeom>
          <a:ln w="254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A4754A36-651B-DBE1-E735-73A4B354149C}"/>
              </a:ext>
            </a:extLst>
          </p:cNvPr>
          <p:cNvCxnSpPr>
            <a:cxnSpLocks/>
            <a:stCxn id="63" idx="2"/>
            <a:endCxn id="79" idx="0"/>
          </p:cNvCxnSpPr>
          <p:nvPr/>
        </p:nvCxnSpPr>
        <p:spPr>
          <a:xfrm>
            <a:off x="6093880" y="4737551"/>
            <a:ext cx="3525875" cy="612658"/>
          </a:xfrm>
          <a:prstGeom prst="straightConnector1">
            <a:avLst/>
          </a:prstGeom>
          <a:ln w="254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Shape 23">
            <a:extLst>
              <a:ext uri="{FF2B5EF4-FFF2-40B4-BE49-F238E27FC236}">
                <a16:creationId xmlns:a16="http://schemas.microsoft.com/office/drawing/2014/main" id="{4F865159-5DDC-B650-58A4-FDFFD97E4145}"/>
              </a:ext>
            </a:extLst>
          </p:cNvPr>
          <p:cNvSpPr/>
          <p:nvPr/>
        </p:nvSpPr>
        <p:spPr>
          <a:xfrm>
            <a:off x="3543952" y="6227905"/>
            <a:ext cx="1593052" cy="388800"/>
          </a:xfrm>
          <a:prstGeom prst="roundRect">
            <a:avLst>
              <a:gd name="adj" fmla="val 16667"/>
            </a:avLst>
          </a:prstGeom>
          <a:ln w="25400">
            <a:solidFill>
              <a:schemeClr val="accent2">
                <a:lumMod val="50000"/>
              </a:schemeClr>
            </a:solidFill>
            <a:prstDash val="sysDash"/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91425" tIns="91425" rIns="91425" bIns="91425" anchor="ctr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" b="1" dirty="0">
                <a:solidFill>
                  <a:schemeClr val="tx1"/>
                </a:solidFill>
              </a:rPr>
              <a:t>Parameter</a:t>
            </a:r>
          </a:p>
        </p:txBody>
      </p:sp>
      <p:sp>
        <p:nvSpPr>
          <p:cNvPr id="96" name="Shape 23">
            <a:extLst>
              <a:ext uri="{FF2B5EF4-FFF2-40B4-BE49-F238E27FC236}">
                <a16:creationId xmlns:a16="http://schemas.microsoft.com/office/drawing/2014/main" id="{9D36D061-30C8-6610-294F-BA97C1423FDC}"/>
              </a:ext>
            </a:extLst>
          </p:cNvPr>
          <p:cNvSpPr/>
          <p:nvPr/>
        </p:nvSpPr>
        <p:spPr>
          <a:xfrm>
            <a:off x="5299473" y="6227905"/>
            <a:ext cx="1593052" cy="388800"/>
          </a:xfrm>
          <a:prstGeom prst="roundRect">
            <a:avLst>
              <a:gd name="adj" fmla="val 16667"/>
            </a:avLst>
          </a:prstGeom>
          <a:ln w="25400">
            <a:solidFill>
              <a:schemeClr val="accent2">
                <a:lumMod val="50000"/>
              </a:schemeClr>
            </a:solidFill>
            <a:prstDash val="sysDash"/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91425" tIns="91425" rIns="91425" bIns="91425" anchor="ctr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" b="1" dirty="0">
                <a:solidFill>
                  <a:schemeClr val="tx1"/>
                </a:solidFill>
              </a:rPr>
              <a:t>OPCode</a:t>
            </a:r>
          </a:p>
        </p:txBody>
      </p:sp>
      <p:sp>
        <p:nvSpPr>
          <p:cNvPr id="97" name="Shape 23">
            <a:extLst>
              <a:ext uri="{FF2B5EF4-FFF2-40B4-BE49-F238E27FC236}">
                <a16:creationId xmlns:a16="http://schemas.microsoft.com/office/drawing/2014/main" id="{6E05FCE9-F4BE-EF36-09FC-FF3C238CD214}"/>
              </a:ext>
            </a:extLst>
          </p:cNvPr>
          <p:cNvSpPr/>
          <p:nvPr/>
        </p:nvSpPr>
        <p:spPr>
          <a:xfrm>
            <a:off x="7061351" y="6227905"/>
            <a:ext cx="1593052" cy="388800"/>
          </a:xfrm>
          <a:prstGeom prst="roundRect">
            <a:avLst>
              <a:gd name="adj" fmla="val 16667"/>
            </a:avLst>
          </a:prstGeom>
          <a:ln w="25400">
            <a:solidFill>
              <a:schemeClr val="accent2">
                <a:lumMod val="50000"/>
              </a:schemeClr>
            </a:solidFill>
            <a:prstDash val="sysDash"/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91425" tIns="91425" rIns="91425" bIns="91425" anchor="ctr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" b="1" dirty="0">
                <a:solidFill>
                  <a:schemeClr val="tx1"/>
                </a:solidFill>
              </a:rPr>
              <a:t>Locals</a:t>
            </a:r>
          </a:p>
        </p:txBody>
      </p: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D68DBBF4-A54F-5335-CC6D-1AC5BA53A07E}"/>
              </a:ext>
            </a:extLst>
          </p:cNvPr>
          <p:cNvCxnSpPr>
            <a:cxnSpLocks/>
            <a:stCxn id="76" idx="2"/>
            <a:endCxn id="95" idx="0"/>
          </p:cNvCxnSpPr>
          <p:nvPr/>
        </p:nvCxnSpPr>
        <p:spPr>
          <a:xfrm flipH="1">
            <a:off x="4340478" y="5739009"/>
            <a:ext cx="2119" cy="488896"/>
          </a:xfrm>
          <a:prstGeom prst="straightConnector1">
            <a:avLst/>
          </a:prstGeom>
          <a:ln w="254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49ACA948-EC59-38D8-82F3-F055361373C2}"/>
              </a:ext>
            </a:extLst>
          </p:cNvPr>
          <p:cNvCxnSpPr>
            <a:cxnSpLocks/>
            <a:stCxn id="76" idx="2"/>
            <a:endCxn id="96" idx="0"/>
          </p:cNvCxnSpPr>
          <p:nvPr/>
        </p:nvCxnSpPr>
        <p:spPr>
          <a:xfrm>
            <a:off x="4342597" y="5739009"/>
            <a:ext cx="1753402" cy="488896"/>
          </a:xfrm>
          <a:prstGeom prst="straightConnector1">
            <a:avLst/>
          </a:prstGeom>
          <a:ln w="254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80123866-D62B-0A23-421C-0EE29E0CA812}"/>
              </a:ext>
            </a:extLst>
          </p:cNvPr>
          <p:cNvCxnSpPr>
            <a:cxnSpLocks/>
            <a:stCxn id="76" idx="2"/>
            <a:endCxn id="97" idx="0"/>
          </p:cNvCxnSpPr>
          <p:nvPr/>
        </p:nvCxnSpPr>
        <p:spPr>
          <a:xfrm>
            <a:off x="4342597" y="5739009"/>
            <a:ext cx="3515280" cy="488896"/>
          </a:xfrm>
          <a:prstGeom prst="straightConnector1">
            <a:avLst/>
          </a:prstGeom>
          <a:ln w="254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C442F8AC-68A6-034B-658E-DFBEA78E7245}"/>
              </a:ext>
            </a:extLst>
          </p:cNvPr>
          <p:cNvCxnSpPr>
            <a:cxnSpLocks/>
            <a:stCxn id="77" idx="2"/>
            <a:endCxn id="96" idx="0"/>
          </p:cNvCxnSpPr>
          <p:nvPr/>
        </p:nvCxnSpPr>
        <p:spPr>
          <a:xfrm>
            <a:off x="6095999" y="5739009"/>
            <a:ext cx="0" cy="488896"/>
          </a:xfrm>
          <a:prstGeom prst="straightConnector1">
            <a:avLst/>
          </a:prstGeom>
          <a:ln w="254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642BDCD9-9769-2E7F-4195-E87CE31E120F}"/>
              </a:ext>
            </a:extLst>
          </p:cNvPr>
          <p:cNvCxnSpPr>
            <a:cxnSpLocks/>
            <a:stCxn id="77" idx="2"/>
            <a:endCxn id="95" idx="0"/>
          </p:cNvCxnSpPr>
          <p:nvPr/>
        </p:nvCxnSpPr>
        <p:spPr>
          <a:xfrm flipH="1">
            <a:off x="4340478" y="5739009"/>
            <a:ext cx="1755521" cy="488896"/>
          </a:xfrm>
          <a:prstGeom prst="straightConnector1">
            <a:avLst/>
          </a:prstGeom>
          <a:ln w="254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773C9DD5-5F0B-0BAA-A19D-6F392B3265D9}"/>
              </a:ext>
            </a:extLst>
          </p:cNvPr>
          <p:cNvCxnSpPr>
            <a:cxnSpLocks/>
            <a:stCxn id="77" idx="2"/>
            <a:endCxn id="97" idx="0"/>
          </p:cNvCxnSpPr>
          <p:nvPr/>
        </p:nvCxnSpPr>
        <p:spPr>
          <a:xfrm>
            <a:off x="6095999" y="5739009"/>
            <a:ext cx="1761878" cy="488896"/>
          </a:xfrm>
          <a:prstGeom prst="straightConnector1">
            <a:avLst/>
          </a:prstGeom>
          <a:ln w="254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B91BD99C-726E-5244-98CE-A783AD93F319}"/>
              </a:ext>
            </a:extLst>
          </p:cNvPr>
          <p:cNvCxnSpPr>
            <a:cxnSpLocks/>
            <a:stCxn id="78" idx="2"/>
            <a:endCxn id="96" idx="0"/>
          </p:cNvCxnSpPr>
          <p:nvPr/>
        </p:nvCxnSpPr>
        <p:spPr>
          <a:xfrm flipH="1">
            <a:off x="6095999" y="5739009"/>
            <a:ext cx="1761878" cy="488896"/>
          </a:xfrm>
          <a:prstGeom prst="straightConnector1">
            <a:avLst/>
          </a:prstGeom>
          <a:ln w="254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869DB314-7D4A-9722-11BF-BD8A0F752111}"/>
              </a:ext>
            </a:extLst>
          </p:cNvPr>
          <p:cNvCxnSpPr>
            <a:cxnSpLocks/>
            <a:stCxn id="78" idx="2"/>
            <a:endCxn id="97" idx="0"/>
          </p:cNvCxnSpPr>
          <p:nvPr/>
        </p:nvCxnSpPr>
        <p:spPr>
          <a:xfrm>
            <a:off x="7857877" y="5739009"/>
            <a:ext cx="0" cy="488896"/>
          </a:xfrm>
          <a:prstGeom prst="straightConnector1">
            <a:avLst/>
          </a:prstGeom>
          <a:ln w="254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C Sharp (C#) Logo PNG Vector (SVG) Free Download">
            <a:extLst>
              <a:ext uri="{FF2B5EF4-FFF2-40B4-BE49-F238E27FC236}">
                <a16:creationId xmlns:a16="http://schemas.microsoft.com/office/drawing/2014/main" id="{43946768-BD65-776D-C637-2397ECD7F4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0749" y="5544609"/>
            <a:ext cx="1059264" cy="1190185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024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5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500"/>
                            </p:stCondLst>
                            <p:childTnLst>
                              <p:par>
                                <p:cTn id="14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1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7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56" grpId="0" animBg="1"/>
      <p:bldP spid="62" grpId="0" animBg="1"/>
      <p:bldP spid="63" grpId="0" animBg="1"/>
      <p:bldP spid="6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95" grpId="0" animBg="1"/>
      <p:bldP spid="96" grpId="0" animBg="1"/>
      <p:bldP spid="9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Framework-</a:t>
            </a:r>
            <a:r>
              <a:rPr lang="en-US" altLang="en-US" dirty="0" err="1"/>
              <a:t>uri</a:t>
            </a:r>
            <a:r>
              <a:rPr lang="en-US" altLang="en-US" dirty="0"/>
              <a:t> RPC</a:t>
            </a:r>
            <a:br>
              <a:rPr lang="en-US" altLang="en-US" dirty="0"/>
            </a:br>
            <a:r>
              <a:rPr lang="en-US" altLang="en-US" dirty="0" err="1"/>
              <a:t>folosite</a:t>
            </a:r>
            <a:r>
              <a:rPr lang="en-US" altLang="en-US" dirty="0"/>
              <a:t> </a:t>
            </a:r>
            <a:r>
              <a:rPr lang="en-US" altLang="en-US" dirty="0" err="1"/>
              <a:t>în</a:t>
            </a:r>
            <a:r>
              <a:rPr lang="en-US" altLang="en-US" dirty="0"/>
              <a:t> </a:t>
            </a:r>
            <a:r>
              <a:rPr lang="en-US" altLang="en-US" dirty="0" err="1"/>
              <a:t>producție</a:t>
            </a:r>
            <a:endParaRPr lang="en-US" dirty="0"/>
          </a:p>
        </p:txBody>
      </p:sp>
      <p:pic>
        <p:nvPicPr>
          <p:cNvPr id="1026" name="Picture 2" descr="Exploitation du service JMX avec Java RMI - XMCO">
            <a:extLst>
              <a:ext uri="{FF2B5EF4-FFF2-40B4-BE49-F238E27FC236}">
                <a16:creationId xmlns:a16="http://schemas.microsoft.com/office/drawing/2014/main" id="{521154EA-A918-5A48-CDB9-0A6F58AA83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115" y="2220130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Wcf Logos">
            <a:extLst>
              <a:ext uri="{FF2B5EF4-FFF2-40B4-BE49-F238E27FC236}">
                <a16:creationId xmlns:a16="http://schemas.microsoft.com/office/drawing/2014/main" id="{92ABBF84-E9B3-3E28-FBBE-3D6884D0B0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3753" y="2359123"/>
            <a:ext cx="2486025" cy="1838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gRPC SVG Vector Logos - Vector Logo Zone">
            <a:extLst>
              <a:ext uri="{FF2B5EF4-FFF2-40B4-BE49-F238E27FC236}">
                <a16:creationId xmlns:a16="http://schemas.microsoft.com/office/drawing/2014/main" id="{56333C1A-3D1B-FB78-C8C3-28A72E4C3A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6472" y="2372531"/>
            <a:ext cx="3676648" cy="1838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ire .NET Developers | .NET Programmers for Hire - ScienceSoft">
            <a:extLst>
              <a:ext uri="{FF2B5EF4-FFF2-40B4-BE49-F238E27FC236}">
                <a16:creationId xmlns:a16="http://schemas.microsoft.com/office/drawing/2014/main" id="{212E3EED-F894-34D3-41DB-E3BE5515BC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4824" y="2789289"/>
            <a:ext cx="3014747" cy="1169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Oracle Logo, symbol, meaning, history, PNG, brand">
            <a:extLst>
              <a:ext uri="{FF2B5EF4-FFF2-40B4-BE49-F238E27FC236}">
                <a16:creationId xmlns:a16="http://schemas.microsoft.com/office/drawing/2014/main" id="{65D512C6-7473-A2BF-6AE7-A2B8F2A832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552" y="4093350"/>
            <a:ext cx="1566250" cy="881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Microsoft Logo, symbol, meaning, history, PNG, brand">
            <a:extLst>
              <a:ext uri="{FF2B5EF4-FFF2-40B4-BE49-F238E27FC236}">
                <a16:creationId xmlns:a16="http://schemas.microsoft.com/office/drawing/2014/main" id="{00F7CC1A-70A6-D15B-7D12-B673E1579C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2768" y="3874999"/>
            <a:ext cx="2294936" cy="1290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Google Logo transparent PNG - StickPNG">
            <a:extLst>
              <a:ext uri="{FF2B5EF4-FFF2-40B4-BE49-F238E27FC236}">
                <a16:creationId xmlns:a16="http://schemas.microsoft.com/office/drawing/2014/main" id="{047E70DC-19DF-7834-A775-6C263D6696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0620" y="4088509"/>
            <a:ext cx="2620719" cy="885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4" descr="Microsoft Logo, symbol, meaning, history, PNG, brand">
            <a:extLst>
              <a:ext uri="{FF2B5EF4-FFF2-40B4-BE49-F238E27FC236}">
                <a16:creationId xmlns:a16="http://schemas.microsoft.com/office/drawing/2014/main" id="{C16ECE6F-E49D-592E-9FED-3E167E5706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4729" y="3874999"/>
            <a:ext cx="2294936" cy="1290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8977371E-DA23-FC67-7D6E-981D302AD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7574" y="2220130"/>
            <a:ext cx="1194443" cy="518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8">
            <a:extLst>
              <a:ext uri="{FF2B5EF4-FFF2-40B4-BE49-F238E27FC236}">
                <a16:creationId xmlns:a16="http://schemas.microsoft.com/office/drawing/2014/main" id="{588CEF99-CA70-89AF-0C0A-7C66155D37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4385" y="2408337"/>
            <a:ext cx="1194443" cy="518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4EDFE5F1-ECED-BBCD-B7D9-7F82306A0F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021" y="2066014"/>
            <a:ext cx="1047173" cy="559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505E660-C115-2DD5-DBB3-0A365BD1604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4504" y="2208762"/>
            <a:ext cx="1047173" cy="270572"/>
          </a:xfrm>
          <a:prstGeom prst="rect">
            <a:avLst/>
          </a:prstGeom>
        </p:spPr>
      </p:pic>
      <p:sp>
        <p:nvSpPr>
          <p:cNvPr id="20" name="Arrow: Right 19">
            <a:extLst>
              <a:ext uri="{FF2B5EF4-FFF2-40B4-BE49-F238E27FC236}">
                <a16:creationId xmlns:a16="http://schemas.microsoft.com/office/drawing/2014/main" id="{5B3FA23B-72BD-0A99-FFF3-8B7452D7FA82}"/>
              </a:ext>
            </a:extLst>
          </p:cNvPr>
          <p:cNvSpPr/>
          <p:nvPr/>
        </p:nvSpPr>
        <p:spPr>
          <a:xfrm>
            <a:off x="214504" y="5248529"/>
            <a:ext cx="11745067" cy="534154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spc="5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A43C9BE-0191-B84F-7D05-266FD98018AA}"/>
              </a:ext>
            </a:extLst>
          </p:cNvPr>
          <p:cNvSpPr/>
          <p:nvPr/>
        </p:nvSpPr>
        <p:spPr>
          <a:xfrm>
            <a:off x="9663487" y="5053941"/>
            <a:ext cx="1614545" cy="923330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2022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8541A84-2FFF-69D0-E208-100F98D6C5DE}"/>
              </a:ext>
            </a:extLst>
          </p:cNvPr>
          <p:cNvSpPr/>
          <p:nvPr/>
        </p:nvSpPr>
        <p:spPr>
          <a:xfrm>
            <a:off x="6433706" y="5053941"/>
            <a:ext cx="1614545" cy="923330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2016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4112D4F-61D5-3092-2EA0-9BDAAB22C471}"/>
              </a:ext>
            </a:extLst>
          </p:cNvPr>
          <p:cNvSpPr/>
          <p:nvPr/>
        </p:nvSpPr>
        <p:spPr>
          <a:xfrm>
            <a:off x="3299492" y="5053941"/>
            <a:ext cx="1614545" cy="923330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2006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BF00A3A-2854-E96F-1660-D9075008B966}"/>
              </a:ext>
            </a:extLst>
          </p:cNvPr>
          <p:cNvSpPr/>
          <p:nvPr/>
        </p:nvSpPr>
        <p:spPr>
          <a:xfrm>
            <a:off x="423434" y="5053941"/>
            <a:ext cx="1614545" cy="923330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1996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ABA7867-C069-61D1-100B-B3ED37302858}"/>
              </a:ext>
            </a:extLst>
          </p:cNvPr>
          <p:cNvSpPr txBox="1"/>
          <p:nvPr/>
        </p:nvSpPr>
        <p:spPr>
          <a:xfrm>
            <a:off x="534425" y="5960833"/>
            <a:ext cx="13925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Java, Kotlin,</a:t>
            </a:r>
          </a:p>
          <a:p>
            <a:pPr algn="ctr"/>
            <a:r>
              <a:rPr lang="en-US" dirty="0"/>
              <a:t>Scala, </a:t>
            </a:r>
            <a:r>
              <a:rPr lang="en-US" dirty="0" err="1"/>
              <a:t>Jython</a:t>
            </a:r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037E15D-2BA6-FE3A-DF76-30B30398E9DC}"/>
              </a:ext>
            </a:extLst>
          </p:cNvPr>
          <p:cNvSpPr txBox="1"/>
          <p:nvPr/>
        </p:nvSpPr>
        <p:spPr>
          <a:xfrm>
            <a:off x="2756610" y="5960832"/>
            <a:ext cx="26341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C#, VB.NET, F#,</a:t>
            </a:r>
          </a:p>
          <a:p>
            <a:pPr algn="ctr"/>
            <a:r>
              <a:rPr lang="en-US" dirty="0"/>
              <a:t>Managed C++, </a:t>
            </a:r>
            <a:r>
              <a:rPr lang="en-US" dirty="0" err="1"/>
              <a:t>IronPython</a:t>
            </a:r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3176EA9-9596-AA86-0CCA-E479227DC013}"/>
              </a:ext>
            </a:extLst>
          </p:cNvPr>
          <p:cNvSpPr txBox="1"/>
          <p:nvPr/>
        </p:nvSpPr>
        <p:spPr>
          <a:xfrm>
            <a:off x="9188468" y="5960831"/>
            <a:ext cx="26341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C#, VB.NET, F#,</a:t>
            </a:r>
          </a:p>
          <a:p>
            <a:pPr algn="ctr"/>
            <a:r>
              <a:rPr lang="en-US" dirty="0"/>
              <a:t>Managed C++, </a:t>
            </a:r>
            <a:r>
              <a:rPr lang="en-US" dirty="0" err="1"/>
              <a:t>IronPython</a:t>
            </a:r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A4A5043-6889-676B-E6AD-417B2D215BA6}"/>
              </a:ext>
            </a:extLst>
          </p:cNvPr>
          <p:cNvSpPr txBox="1"/>
          <p:nvPr/>
        </p:nvSpPr>
        <p:spPr>
          <a:xfrm>
            <a:off x="5358825" y="5941286"/>
            <a:ext cx="40353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C#, C++, Dart, Go, Java, Kotlin, JavaScript,</a:t>
            </a:r>
          </a:p>
          <a:p>
            <a:pPr algn="ctr"/>
            <a:r>
              <a:rPr lang="en-US" dirty="0"/>
              <a:t>Objective-C, PHP, Python, Ruby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7A49DD9-D883-41EA-A146-02C2CD50742C}"/>
              </a:ext>
            </a:extLst>
          </p:cNvPr>
          <p:cNvSpPr txBox="1"/>
          <p:nvPr/>
        </p:nvSpPr>
        <p:spPr>
          <a:xfrm>
            <a:off x="973172" y="4837883"/>
            <a:ext cx="587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JVM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63BF5AA-29D8-9105-1CAA-3A71994F4CE1}"/>
              </a:ext>
            </a:extLst>
          </p:cNvPr>
          <p:cNvSpPr txBox="1"/>
          <p:nvPr/>
        </p:nvSpPr>
        <p:spPr>
          <a:xfrm>
            <a:off x="3803564" y="4865790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CLR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5E994B9-2823-B7FC-0D95-B2B0FB872FEF}"/>
              </a:ext>
            </a:extLst>
          </p:cNvPr>
          <p:cNvSpPr txBox="1"/>
          <p:nvPr/>
        </p:nvSpPr>
        <p:spPr>
          <a:xfrm>
            <a:off x="10186739" y="4865790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CLR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CCFF696-5C97-AD1E-9E28-4632D963029C}"/>
              </a:ext>
            </a:extLst>
          </p:cNvPr>
          <p:cNvSpPr txBox="1"/>
          <p:nvPr/>
        </p:nvSpPr>
        <p:spPr>
          <a:xfrm>
            <a:off x="5263256" y="4849292"/>
            <a:ext cx="3955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JVM, CLR, </a:t>
            </a:r>
            <a:r>
              <a:rPr lang="en-US" dirty="0" err="1"/>
              <a:t>compilare</a:t>
            </a:r>
            <a:r>
              <a:rPr lang="en-US" dirty="0"/>
              <a:t> </a:t>
            </a:r>
            <a:r>
              <a:rPr lang="en-US" dirty="0" err="1"/>
              <a:t>nativă</a:t>
            </a:r>
            <a:r>
              <a:rPr lang="en-US" dirty="0"/>
              <a:t>, </a:t>
            </a:r>
            <a:r>
              <a:rPr lang="en-US" dirty="0" err="1"/>
              <a:t>interpretare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2E9200F-7D83-034B-6DD4-1AB0E2F65CE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197982" y="2177506"/>
            <a:ext cx="1047173" cy="270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356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0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0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"/>
                            </p:stCondLst>
                            <p:childTnLst>
                              <p:par>
                                <p:cTn id="5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500"/>
                            </p:stCondLst>
                            <p:childTnLst>
                              <p:par>
                                <p:cTn id="6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2000"/>
                            </p:stCondLst>
                            <p:childTnLst>
                              <p:par>
                                <p:cTn id="6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0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0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2500"/>
                            </p:stCondLst>
                            <p:childTnLst>
                              <p:par>
                                <p:cTn id="7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2500"/>
                            </p:stCondLst>
                            <p:childTnLst>
                              <p:par>
                                <p:cTn id="7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"/>
                            </p:stCondLst>
                            <p:childTnLst>
                              <p:par>
                                <p:cTn id="8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10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10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000"/>
                            </p:stCondLst>
                            <p:childTnLst>
                              <p:par>
                                <p:cTn id="9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500"/>
                            </p:stCondLst>
                            <p:childTnLst>
                              <p:par>
                                <p:cTn id="9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10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10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1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2000"/>
                            </p:stCondLst>
                            <p:childTnLst>
                              <p:par>
                                <p:cTn id="10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2000"/>
                            </p:stCondLst>
                            <p:childTnLst>
                              <p:par>
                                <p:cTn id="10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500"/>
                            </p:stCondLst>
                            <p:childTnLst>
                              <p:par>
                                <p:cTn id="11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1500"/>
                            </p:stCondLst>
                            <p:childTnLst>
                              <p:par>
                                <p:cTn id="12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2000"/>
                            </p:stCondLst>
                            <p:childTnLst>
                              <p:par>
                                <p:cTn id="13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2000"/>
                            </p:stCondLst>
                            <p:childTnLst>
                              <p:par>
                                <p:cTn id="13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17" grpId="0"/>
      <p:bldP spid="16" grpId="0"/>
      <p:bldP spid="15" grpId="0"/>
      <p:bldP spid="14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2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31E3F6B-16F5-1C4D-9378-0BEFCDA71F7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RMI</a:t>
            </a:r>
          </a:p>
        </p:txBody>
      </p:sp>
      <p:pic>
        <p:nvPicPr>
          <p:cNvPr id="15" name="Picture Placeholder 14" descr="A picture containing outdoor object&#10;&#10;Description automatically generated">
            <a:extLst>
              <a:ext uri="{FF2B5EF4-FFF2-40B4-BE49-F238E27FC236}">
                <a16:creationId xmlns:a16="http://schemas.microsoft.com/office/drawing/2014/main" id="{4616BD36-716A-35F1-C44B-AC139255672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47" b="1684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9230061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 err="1"/>
              <a:t>Apelul</a:t>
            </a:r>
            <a:r>
              <a:rPr lang="en-US" altLang="en-US" dirty="0"/>
              <a:t> de </a:t>
            </a:r>
            <a:r>
              <a:rPr lang="en-US" altLang="en-US" dirty="0" err="1"/>
              <a:t>metode</a:t>
            </a:r>
            <a:br>
              <a:rPr lang="en-US" altLang="en-US" dirty="0"/>
            </a:br>
            <a:r>
              <a:rPr lang="en-US" altLang="en-US" dirty="0"/>
              <a:t>la </a:t>
            </a:r>
            <a:r>
              <a:rPr lang="en-US" altLang="en-US" dirty="0" err="1"/>
              <a:t>distanță</a:t>
            </a:r>
            <a:r>
              <a:rPr lang="en-US" altLang="en-US" dirty="0"/>
              <a:t> </a:t>
            </a:r>
            <a:r>
              <a:rPr lang="en-US" altLang="en-US" dirty="0" err="1"/>
              <a:t>prin</a:t>
            </a:r>
            <a:r>
              <a:rPr lang="en-US" altLang="en-US" dirty="0"/>
              <a:t> RMI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A2DBF87-F7A8-DF04-1731-F42EF7FFAC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4265" y="1801641"/>
            <a:ext cx="11663683" cy="965634"/>
          </a:xfrm>
        </p:spPr>
        <p:txBody>
          <a:bodyPr>
            <a:normAutofit/>
          </a:bodyPr>
          <a:lstStyle/>
          <a:p>
            <a:pPr marL="0" indent="0">
              <a:spcBef>
                <a:spcPct val="20000"/>
              </a:spcBef>
              <a:buNone/>
            </a:pP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Tehnologia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 Remote Method Invocation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permite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publicarea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prin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intermediul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unui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registru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 de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componente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 de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serviciu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 a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unor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obiecte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 ale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căror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metode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 pot fi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apelate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 la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distanță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prin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intemediul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unui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 invocator local,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denumit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 Stub,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și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 a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unui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 invocator pe server,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denumit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 Skeleton.</a:t>
            </a:r>
          </a:p>
        </p:txBody>
      </p:sp>
      <p:pic>
        <p:nvPicPr>
          <p:cNvPr id="3" name="Picture 6" descr="http://lycog.com/wp-content/uploads/2011/03/java-rmi-overview.png">
            <a:extLst>
              <a:ext uri="{FF2B5EF4-FFF2-40B4-BE49-F238E27FC236}">
                <a16:creationId xmlns:a16="http://schemas.microsoft.com/office/drawing/2014/main" id="{0BAD630C-990A-0398-9324-F956B004DB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482" y="2767275"/>
            <a:ext cx="6649035" cy="3868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5732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 err="1"/>
              <a:t>Etapele</a:t>
            </a:r>
            <a:r>
              <a:rPr lang="en-US" altLang="en-US" dirty="0"/>
              <a:t> </a:t>
            </a:r>
            <a:r>
              <a:rPr lang="en-US" altLang="en-US" dirty="0" err="1"/>
              <a:t>dezvoltării</a:t>
            </a:r>
            <a:r>
              <a:rPr lang="en-US" altLang="en-US" dirty="0"/>
              <a:t> </a:t>
            </a:r>
            <a:r>
              <a:rPr lang="en-US" altLang="en-US" dirty="0" err="1"/>
              <a:t>și</a:t>
            </a:r>
            <a:r>
              <a:rPr lang="en-US" altLang="en-US" dirty="0"/>
              <a:t> </a:t>
            </a:r>
            <a:r>
              <a:rPr lang="en-US" altLang="en-US" dirty="0" err="1"/>
              <a:t>consumării</a:t>
            </a:r>
            <a:br>
              <a:rPr lang="en-US" altLang="en-US" dirty="0"/>
            </a:br>
            <a:r>
              <a:rPr lang="en-US" altLang="en-US" dirty="0" err="1"/>
              <a:t>unei</a:t>
            </a:r>
            <a:r>
              <a:rPr lang="en-US" altLang="en-US" dirty="0"/>
              <a:t> </a:t>
            </a:r>
            <a:r>
              <a:rPr lang="en-US" altLang="en-US" dirty="0" err="1"/>
              <a:t>componente</a:t>
            </a:r>
            <a:r>
              <a:rPr lang="en-US" altLang="en-US" dirty="0"/>
              <a:t> </a:t>
            </a:r>
            <a:r>
              <a:rPr lang="en-US" altLang="en-US" dirty="0" err="1"/>
              <a:t>utilizând</a:t>
            </a:r>
            <a:r>
              <a:rPr lang="en-US" altLang="en-US" dirty="0"/>
              <a:t> RMI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A2DBF87-F7A8-DF04-1731-F42EF7FFAC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4266" y="1801640"/>
            <a:ext cx="8506598" cy="5040401"/>
          </a:xfrm>
        </p:spPr>
        <p:txBody>
          <a:bodyPr>
            <a:normAutofit/>
          </a:bodyPr>
          <a:lstStyle/>
          <a:p>
            <a:pPr>
              <a:spcBef>
                <a:spcPct val="20000"/>
              </a:spcBef>
            </a:pP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Definirea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interfeței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 contract a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componentei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;</a:t>
            </a:r>
          </a:p>
          <a:p>
            <a:pPr>
              <a:spcBef>
                <a:spcPct val="20000"/>
              </a:spcBef>
            </a:pP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Implementarea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obiectului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 de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serviciu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;</a:t>
            </a:r>
          </a:p>
          <a:p>
            <a:pPr>
              <a:spcBef>
                <a:spcPct val="20000"/>
              </a:spcBef>
            </a:pP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Publicarea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serviciului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 pe un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registru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 RMI;</a:t>
            </a:r>
          </a:p>
          <a:p>
            <a:pPr>
              <a:spcBef>
                <a:spcPct val="20000"/>
              </a:spcBef>
            </a:pP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Opțional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generarea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utilizând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compilatorul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 RMI a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unui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 invocator pentru client;</a:t>
            </a:r>
          </a:p>
          <a:p>
            <a:pPr>
              <a:spcBef>
                <a:spcPct val="20000"/>
              </a:spcBef>
            </a:pP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Localizarea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serviciului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 din client cu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ajutorul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registrului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 RMI;</a:t>
            </a:r>
          </a:p>
          <a:p>
            <a:pPr>
              <a:spcBef>
                <a:spcPct val="20000"/>
              </a:spcBef>
            </a:pP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Instanțierea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invocatorului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 client;</a:t>
            </a:r>
          </a:p>
          <a:p>
            <a:pPr>
              <a:spcBef>
                <a:spcPct val="20000"/>
              </a:spcBef>
            </a:pP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Comunicarea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între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invocatorul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 client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și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invocatorul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 server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prin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serializarea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cererii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  pentru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apelul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unei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metode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 la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distanță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;</a:t>
            </a:r>
          </a:p>
          <a:p>
            <a:pPr>
              <a:spcBef>
                <a:spcPct val="20000"/>
              </a:spcBef>
            </a:pP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Instanțierea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unei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componente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 de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serviciu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 de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către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invocatorul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 server;</a:t>
            </a:r>
          </a:p>
          <a:p>
            <a:pPr>
              <a:spcBef>
                <a:spcPct val="20000"/>
              </a:spcBef>
            </a:pP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Execuția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metodelor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 la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distanță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prin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deserializarea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argumentelor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selecția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metodei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apelarea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metodei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extragerea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și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serializarea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rezultatului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;</a:t>
            </a:r>
          </a:p>
          <a:p>
            <a:pPr>
              <a:spcBef>
                <a:spcPct val="20000"/>
              </a:spcBef>
            </a:pP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Transmiterea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rezultatului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execuției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metodei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către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invocatorul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 client;</a:t>
            </a:r>
          </a:p>
          <a:p>
            <a:pPr>
              <a:spcBef>
                <a:spcPct val="20000"/>
              </a:spcBef>
            </a:pP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Extragerea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rezultatului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și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livrarea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lui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către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aplicația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 client.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549D4F9-9280-F1E1-D9F9-015740DAE063}"/>
              </a:ext>
            </a:extLst>
          </p:cNvPr>
          <p:cNvSpPr/>
          <p:nvPr/>
        </p:nvSpPr>
        <p:spPr>
          <a:xfrm>
            <a:off x="9009246" y="3590224"/>
            <a:ext cx="1001027" cy="490888"/>
          </a:xfrm>
          <a:prstGeom prst="roundRect">
            <a:avLst/>
          </a:prstGeom>
          <a:ln>
            <a:solidFill>
              <a:schemeClr val="accent2">
                <a:lumMod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Client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A69C0A6-955E-7A61-9DEE-65CCCDB30CD8}"/>
              </a:ext>
            </a:extLst>
          </p:cNvPr>
          <p:cNvSpPr/>
          <p:nvPr/>
        </p:nvSpPr>
        <p:spPr>
          <a:xfrm>
            <a:off x="10800051" y="4600973"/>
            <a:ext cx="1001027" cy="490888"/>
          </a:xfrm>
          <a:prstGeom prst="roundRect">
            <a:avLst/>
          </a:prstGeom>
          <a:ln>
            <a:solidFill>
              <a:schemeClr val="accent2">
                <a:lumMod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Server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5DAE9D1-1FC3-96E4-C4A1-88474A346B83}"/>
              </a:ext>
            </a:extLst>
          </p:cNvPr>
          <p:cNvSpPr/>
          <p:nvPr/>
        </p:nvSpPr>
        <p:spPr>
          <a:xfrm>
            <a:off x="10800051" y="2683941"/>
            <a:ext cx="1001027" cy="490888"/>
          </a:xfrm>
          <a:prstGeom prst="roundRect">
            <a:avLst/>
          </a:prstGeom>
          <a:ln>
            <a:solidFill>
              <a:schemeClr val="accent2">
                <a:lumMod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Registru</a:t>
            </a:r>
            <a:r>
              <a:rPr lang="en-US" dirty="0"/>
              <a:t> RMI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0A2F4B9-8BC4-EA71-AAA5-B8ED786CDFF5}"/>
              </a:ext>
            </a:extLst>
          </p:cNvPr>
          <p:cNvCxnSpPr>
            <a:stCxn id="7" idx="0"/>
            <a:endCxn id="8" idx="2"/>
          </p:cNvCxnSpPr>
          <p:nvPr/>
        </p:nvCxnSpPr>
        <p:spPr>
          <a:xfrm flipV="1">
            <a:off x="11300565" y="3174829"/>
            <a:ext cx="0" cy="1426144"/>
          </a:xfrm>
          <a:prstGeom prst="straightConnector1">
            <a:avLst/>
          </a:prstGeom>
          <a:ln w="254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13CC60F-14F6-DFED-78DA-52D045E4AFD8}"/>
              </a:ext>
            </a:extLst>
          </p:cNvPr>
          <p:cNvCxnSpPr>
            <a:cxnSpLocks/>
            <a:stCxn id="5" idx="0"/>
            <a:endCxn id="8" idx="1"/>
          </p:cNvCxnSpPr>
          <p:nvPr/>
        </p:nvCxnSpPr>
        <p:spPr>
          <a:xfrm flipV="1">
            <a:off x="9509760" y="2929385"/>
            <a:ext cx="1290291" cy="660839"/>
          </a:xfrm>
          <a:prstGeom prst="straightConnector1">
            <a:avLst/>
          </a:prstGeom>
          <a:ln w="254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B8318D9-E394-0078-C4A5-2D77CE7B8849}"/>
              </a:ext>
            </a:extLst>
          </p:cNvPr>
          <p:cNvCxnSpPr>
            <a:cxnSpLocks/>
            <a:stCxn id="5" idx="2"/>
            <a:endCxn id="7" idx="1"/>
          </p:cNvCxnSpPr>
          <p:nvPr/>
        </p:nvCxnSpPr>
        <p:spPr>
          <a:xfrm>
            <a:off x="9509760" y="4081112"/>
            <a:ext cx="1290291" cy="765305"/>
          </a:xfrm>
          <a:prstGeom prst="straightConnector1">
            <a:avLst/>
          </a:prstGeom>
          <a:ln w="254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D351058-0AC8-D11F-DD8C-BB315F61CC43}"/>
              </a:ext>
            </a:extLst>
          </p:cNvPr>
          <p:cNvCxnSpPr/>
          <p:nvPr/>
        </p:nvCxnSpPr>
        <p:spPr>
          <a:xfrm>
            <a:off x="10414535" y="2281188"/>
            <a:ext cx="0" cy="3599848"/>
          </a:xfrm>
          <a:prstGeom prst="line">
            <a:avLst/>
          </a:prstGeom>
          <a:ln w="25400">
            <a:solidFill>
              <a:schemeClr val="accent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3B01180A-73E3-7595-C428-759CD1D4ED4B}"/>
              </a:ext>
            </a:extLst>
          </p:cNvPr>
          <p:cNvSpPr txBox="1"/>
          <p:nvPr/>
        </p:nvSpPr>
        <p:spPr>
          <a:xfrm>
            <a:off x="9579212" y="2898444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RMI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8F3E74E-6E54-9C26-4352-C2EA09306ED1}"/>
              </a:ext>
            </a:extLst>
          </p:cNvPr>
          <p:cNvSpPr txBox="1"/>
          <p:nvPr/>
        </p:nvSpPr>
        <p:spPr>
          <a:xfrm>
            <a:off x="10055615" y="5941814"/>
            <a:ext cx="720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Rețea</a:t>
            </a:r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50D5C94-74B0-247F-EB78-E7586AD3B222}"/>
              </a:ext>
            </a:extLst>
          </p:cNvPr>
          <p:cNvSpPr txBox="1"/>
          <p:nvPr/>
        </p:nvSpPr>
        <p:spPr>
          <a:xfrm>
            <a:off x="9579212" y="4416307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RMI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234D54-AD28-4072-B37B-320914A694F0}"/>
              </a:ext>
            </a:extLst>
          </p:cNvPr>
          <p:cNvSpPr txBox="1"/>
          <p:nvPr/>
        </p:nvSpPr>
        <p:spPr>
          <a:xfrm>
            <a:off x="11309938" y="3650902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RMI</a:t>
            </a:r>
          </a:p>
        </p:txBody>
      </p:sp>
    </p:spTree>
    <p:extLst>
      <p:ext uri="{BB962C8B-B14F-4D97-AF65-F5344CB8AC3E}">
        <p14:creationId xmlns:p14="http://schemas.microsoft.com/office/powerpoint/2010/main" val="772253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19" grpId="0"/>
      <p:bldP spid="20" grpId="0"/>
      <p:bldP spid="22" grpId="0"/>
      <p:bldP spid="2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4" name="Picture 26" descr="Download free Sahara Desert Of Morocco Over Golden Hours Wallpaper -  MrWallpaper.com">
            <a:extLst>
              <a:ext uri="{FF2B5EF4-FFF2-40B4-BE49-F238E27FC236}">
                <a16:creationId xmlns:a16="http://schemas.microsoft.com/office/drawing/2014/main" id="{9F49FA1F-FE23-6D42-258F-EB4B832CE5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41520"/>
            <a:ext cx="12192000" cy="5516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o-RO" dirty="0"/>
              <a:t>Vă mulțumesc că</a:t>
            </a:r>
            <a:br>
              <a:rPr lang="ro-RO" dirty="0"/>
            </a:br>
            <a:r>
              <a:rPr lang="ro-RO" dirty="0"/>
              <a:t>ați venit la curs!</a:t>
            </a:r>
            <a:endParaRPr lang="en-US" dirty="0"/>
          </a:p>
        </p:txBody>
      </p:sp>
      <p:pic>
        <p:nvPicPr>
          <p:cNvPr id="2072" name="Picture 24" descr="Shukran Trophy">
            <a:extLst>
              <a:ext uri="{FF2B5EF4-FFF2-40B4-BE49-F238E27FC236}">
                <a16:creationId xmlns:a16="http://schemas.microsoft.com/office/drawing/2014/main" id="{ABCBC807-ECF1-E876-FD4D-2D2C0EF6E5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80871" y="1196501"/>
            <a:ext cx="6368501" cy="6368501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Flag of Saudi Arabia">
            <a:extLst>
              <a:ext uri="{FF2B5EF4-FFF2-40B4-BE49-F238E27FC236}">
                <a16:creationId xmlns:a16="http://schemas.microsoft.com/office/drawing/2014/main" id="{84497B33-7B05-9AD5-9BAC-F8324EA7C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600" y="5516480"/>
            <a:ext cx="1854986" cy="1237612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7911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 err="1"/>
              <a:t>Serviciu</a:t>
            </a:r>
            <a:r>
              <a:rPr lang="en-US" altLang="en-US" dirty="0"/>
              <a:t> pentru </a:t>
            </a:r>
            <a:r>
              <a:rPr lang="en-US" altLang="en-US" dirty="0" err="1"/>
              <a:t>execuția</a:t>
            </a:r>
            <a:br>
              <a:rPr lang="en-US" altLang="en-US" dirty="0"/>
            </a:br>
            <a:r>
              <a:rPr lang="en-US" altLang="en-US" dirty="0"/>
              <a:t>task-</a:t>
            </a:r>
            <a:r>
              <a:rPr lang="en-US" altLang="en-US" dirty="0" err="1"/>
              <a:t>urilor</a:t>
            </a:r>
            <a:r>
              <a:rPr lang="en-US" altLang="en-US" dirty="0"/>
              <a:t> client</a:t>
            </a:r>
            <a:endParaRPr lang="en-US" dirty="0"/>
          </a:p>
        </p:txBody>
      </p:sp>
      <p:pic>
        <p:nvPicPr>
          <p:cNvPr id="7" name="Screenshot 2020-11-13 at 21.33.19.png" descr="Screenshot 2020-11-13 at 21.33.19.png">
            <a:extLst>
              <a:ext uri="{FF2B5EF4-FFF2-40B4-BE49-F238E27FC236}">
                <a16:creationId xmlns:a16="http://schemas.microsoft.com/office/drawing/2014/main" id="{6AAFF087-8314-C73E-1EB0-72EBD4E817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609" y="1807687"/>
            <a:ext cx="4573736" cy="786618"/>
          </a:xfrm>
          <a:prstGeom prst="rect">
            <a:avLst/>
          </a:prstGeom>
          <a:ln w="12700">
            <a:miter lim="400000"/>
          </a:ln>
          <a:effectLst>
            <a:outerShdw blurRad="190500" dist="12700" dir="5400000" rotWithShape="0">
              <a:srgbClr val="000000">
                <a:alpha val="75000"/>
              </a:srgbClr>
            </a:outerShdw>
          </a:effectLst>
        </p:spPr>
      </p:pic>
      <p:pic>
        <p:nvPicPr>
          <p:cNvPr id="8" name="Screenshot 2020-11-13 at 21.32.45.png" descr="Screenshot 2020-11-13 at 21.32.45.png">
            <a:extLst>
              <a:ext uri="{FF2B5EF4-FFF2-40B4-BE49-F238E27FC236}">
                <a16:creationId xmlns:a16="http://schemas.microsoft.com/office/drawing/2014/main" id="{37FD4462-D3A2-7D55-A386-C2A8C5263E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7385" y="1807688"/>
            <a:ext cx="6227827" cy="784877"/>
          </a:xfrm>
          <a:prstGeom prst="rect">
            <a:avLst/>
          </a:prstGeom>
          <a:ln w="12700">
            <a:miter lim="400000"/>
          </a:ln>
          <a:effectLst>
            <a:outerShdw blurRad="190500" dist="12700" dir="5400000" rotWithShape="0">
              <a:srgbClr val="000000">
                <a:alpha val="75000"/>
              </a:srgbClr>
            </a:outerShdw>
          </a:effectLst>
        </p:spPr>
      </p:pic>
      <p:pic>
        <p:nvPicPr>
          <p:cNvPr id="9" name="Screenshot 2020-11-13 at 21.35.43.png" descr="Screenshot 2020-11-13 at 21.35.43.png">
            <a:extLst>
              <a:ext uri="{FF2B5EF4-FFF2-40B4-BE49-F238E27FC236}">
                <a16:creationId xmlns:a16="http://schemas.microsoft.com/office/drawing/2014/main" id="{791D0B86-4615-F943-0A87-2B2F297C47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4609" y="2674857"/>
            <a:ext cx="5962187" cy="2641018"/>
          </a:xfrm>
          <a:prstGeom prst="rect">
            <a:avLst/>
          </a:prstGeom>
          <a:ln w="12700">
            <a:miter lim="400000"/>
          </a:ln>
          <a:effectLst>
            <a:outerShdw blurRad="190500" dist="12700" dir="5400000" rotWithShape="0">
              <a:srgbClr val="000000">
                <a:alpha val="75000"/>
              </a:srgbClr>
            </a:outerShdw>
          </a:effectLst>
        </p:spPr>
      </p:pic>
      <p:pic>
        <p:nvPicPr>
          <p:cNvPr id="10" name="Screenshot 2020-11-13 at 21.37.00.png" descr="Screenshot 2020-11-13 at 21.37.00.png">
            <a:extLst>
              <a:ext uri="{FF2B5EF4-FFF2-40B4-BE49-F238E27FC236}">
                <a16:creationId xmlns:a16="http://schemas.microsoft.com/office/drawing/2014/main" id="{C93C543B-44A2-8E6D-FBDF-9F80874C57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45792" y="2674857"/>
            <a:ext cx="4829420" cy="4082078"/>
          </a:xfrm>
          <a:prstGeom prst="rect">
            <a:avLst/>
          </a:prstGeom>
          <a:ln w="12700">
            <a:miter lim="400000"/>
          </a:ln>
          <a:effectLst>
            <a:outerShdw blurRad="190500" dist="12700" dir="5400000" rotWithShape="0">
              <a:srgbClr val="000000">
                <a:alpha val="75000"/>
              </a:srgbClr>
            </a:outerShdw>
          </a:effectLst>
        </p:spPr>
      </p:pic>
      <p:pic>
        <p:nvPicPr>
          <p:cNvPr id="3" name="Picture 2" descr="Demo">
            <a:extLst>
              <a:ext uri="{FF2B5EF4-FFF2-40B4-BE49-F238E27FC236}">
                <a16:creationId xmlns:a16="http://schemas.microsoft.com/office/drawing/2014/main" id="{170E42C2-28AF-969D-D3FD-8804010F13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2607" y="4627860"/>
            <a:ext cx="2413949" cy="2279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9000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 err="1"/>
              <a:t>Serviciu</a:t>
            </a:r>
            <a:r>
              <a:rPr lang="en-US" altLang="en-US" dirty="0"/>
              <a:t> pentru </a:t>
            </a:r>
            <a:r>
              <a:rPr lang="en-US" altLang="en-US" dirty="0" err="1"/>
              <a:t>execuția</a:t>
            </a:r>
            <a:br>
              <a:rPr lang="en-US" altLang="en-US" dirty="0"/>
            </a:br>
            <a:r>
              <a:rPr lang="en-US" altLang="en-US" dirty="0"/>
              <a:t>task-</a:t>
            </a:r>
            <a:r>
              <a:rPr lang="en-US" altLang="en-US" dirty="0" err="1"/>
              <a:t>urilor</a:t>
            </a:r>
            <a:r>
              <a:rPr lang="en-US" altLang="en-US" dirty="0"/>
              <a:t> client</a:t>
            </a:r>
            <a:endParaRPr lang="en-US" dirty="0"/>
          </a:p>
        </p:txBody>
      </p:sp>
      <p:pic>
        <p:nvPicPr>
          <p:cNvPr id="3" name="Screenshot 2020-11-13 at 21.41.56.png" descr="Screenshot 2020-11-13 at 21.41.56.png">
            <a:extLst>
              <a:ext uri="{FF2B5EF4-FFF2-40B4-BE49-F238E27FC236}">
                <a16:creationId xmlns:a16="http://schemas.microsoft.com/office/drawing/2014/main" id="{23E4FAB8-5964-0B4D-664B-BAEEB252D4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129" y="757363"/>
            <a:ext cx="6574055" cy="5806383"/>
          </a:xfrm>
          <a:prstGeom prst="rect">
            <a:avLst/>
          </a:prstGeom>
          <a:ln w="12700">
            <a:miter lim="400000"/>
          </a:ln>
          <a:effectLst>
            <a:outerShdw blurRad="190500" dist="12700" dir="5400000" rotWithShape="0">
              <a:srgbClr val="000000">
                <a:alpha val="75000"/>
              </a:srgbClr>
            </a:outerShdw>
          </a:effectLst>
        </p:spPr>
      </p:pic>
      <p:pic>
        <p:nvPicPr>
          <p:cNvPr id="4" name="Screenshot 2020-11-13 at 21.43.26.png" descr="Screenshot 2020-11-13 at 21.43.26.png">
            <a:extLst>
              <a:ext uri="{FF2B5EF4-FFF2-40B4-BE49-F238E27FC236}">
                <a16:creationId xmlns:a16="http://schemas.microsoft.com/office/drawing/2014/main" id="{47D2BBC6-2579-8E99-3ED0-E94E6BABE3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7781" y="2082926"/>
            <a:ext cx="6359090" cy="4617910"/>
          </a:xfrm>
          <a:prstGeom prst="rect">
            <a:avLst/>
          </a:prstGeom>
          <a:ln w="12700">
            <a:miter lim="400000"/>
          </a:ln>
          <a:effectLst>
            <a:outerShdw blurRad="190500" dist="12700" dir="5400000" rotWithShape="0">
              <a:srgbClr val="000000">
                <a:alpha val="75000"/>
              </a:srgbClr>
            </a:outerShdw>
          </a:effectLst>
        </p:spPr>
      </p:pic>
      <p:pic>
        <p:nvPicPr>
          <p:cNvPr id="5" name="Picture 4" descr="Demo">
            <a:extLst>
              <a:ext uri="{FF2B5EF4-FFF2-40B4-BE49-F238E27FC236}">
                <a16:creationId xmlns:a16="http://schemas.microsoft.com/office/drawing/2014/main" id="{C81BD87A-8414-6FD0-2098-EDFF8DA99D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2607" y="4627860"/>
            <a:ext cx="2413949" cy="2279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3620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 err="1"/>
              <a:t>Aplicație</a:t>
            </a:r>
            <a:r>
              <a:rPr lang="en-US" altLang="en-US" dirty="0"/>
              <a:t> de Chat </a:t>
            </a:r>
            <a:r>
              <a:rPr lang="en-US" altLang="en-US" dirty="0" err="1"/>
              <a:t>folosind</a:t>
            </a:r>
            <a:r>
              <a:rPr lang="en-US" altLang="en-US" dirty="0"/>
              <a:t> RMI</a:t>
            </a:r>
            <a:endParaRPr lang="en-US" dirty="0"/>
          </a:p>
        </p:txBody>
      </p:sp>
      <p:pic>
        <p:nvPicPr>
          <p:cNvPr id="5" name="Screenshot 2020-11-13 at 21.49.23.png" descr="Screenshot 2020-11-13 at 21.49.23.png">
            <a:extLst>
              <a:ext uri="{FF2B5EF4-FFF2-40B4-BE49-F238E27FC236}">
                <a16:creationId xmlns:a16="http://schemas.microsoft.com/office/drawing/2014/main" id="{6672A9C2-95B9-3CE6-B85C-77A5EF8632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03" y="3380875"/>
            <a:ext cx="8692804" cy="3361367"/>
          </a:xfrm>
          <a:prstGeom prst="rect">
            <a:avLst/>
          </a:prstGeom>
          <a:ln w="12700">
            <a:miter lim="400000"/>
          </a:ln>
          <a:effectLst>
            <a:outerShdw blurRad="190500" dist="12700" dir="5400000" rotWithShape="0">
              <a:srgbClr val="000000">
                <a:alpha val="75000"/>
              </a:srgbClr>
            </a:outerShdw>
          </a:effectLst>
        </p:spPr>
      </p:pic>
      <p:pic>
        <p:nvPicPr>
          <p:cNvPr id="6" name="Screenshot 2020-11-13 at 21.50.40.png" descr="Screenshot 2020-11-13 at 21.50.40.png">
            <a:extLst>
              <a:ext uri="{FF2B5EF4-FFF2-40B4-BE49-F238E27FC236}">
                <a16:creationId xmlns:a16="http://schemas.microsoft.com/office/drawing/2014/main" id="{F639D34A-2429-D645-948F-2255681AEC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503" y="1293396"/>
            <a:ext cx="10426183" cy="1964977"/>
          </a:xfrm>
          <a:prstGeom prst="rect">
            <a:avLst/>
          </a:prstGeom>
          <a:ln w="12700">
            <a:miter lim="400000"/>
          </a:ln>
          <a:effectLst>
            <a:outerShdw blurRad="190500" dist="12700" dir="5400000" rotWithShape="0">
              <a:srgbClr val="000000">
                <a:alpha val="75000"/>
              </a:srgbClr>
            </a:outerShdw>
          </a:effectLst>
        </p:spPr>
      </p:pic>
      <p:pic>
        <p:nvPicPr>
          <p:cNvPr id="7" name="Image" descr="Image">
            <a:extLst>
              <a:ext uri="{FF2B5EF4-FFF2-40B4-BE49-F238E27FC236}">
                <a16:creationId xmlns:a16="http://schemas.microsoft.com/office/drawing/2014/main" id="{ACBC0B62-09B9-A53A-572F-616A380B5D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51945" y="3190994"/>
            <a:ext cx="5179482" cy="3981727"/>
          </a:xfrm>
          <a:prstGeom prst="rect">
            <a:avLst/>
          </a:prstGeom>
          <a:ln w="12700">
            <a:miter lim="4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2" descr="Demo">
            <a:extLst>
              <a:ext uri="{FF2B5EF4-FFF2-40B4-BE49-F238E27FC236}">
                <a16:creationId xmlns:a16="http://schemas.microsoft.com/office/drawing/2014/main" id="{6AB4D87A-B8A5-35F8-5A97-22779E791D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2607" y="4627860"/>
            <a:ext cx="2413949" cy="2279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0626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 err="1"/>
              <a:t>Aplicație</a:t>
            </a:r>
            <a:r>
              <a:rPr lang="en-US" altLang="en-US" dirty="0"/>
              <a:t> de Chat </a:t>
            </a:r>
            <a:r>
              <a:rPr lang="en-US" altLang="en-US" dirty="0" err="1"/>
              <a:t>folosind</a:t>
            </a:r>
            <a:r>
              <a:rPr lang="en-US" altLang="en-US" dirty="0"/>
              <a:t> RMI (II)</a:t>
            </a:r>
            <a:endParaRPr lang="en-US" dirty="0"/>
          </a:p>
        </p:txBody>
      </p:sp>
      <p:pic>
        <p:nvPicPr>
          <p:cNvPr id="3" name="Screenshot 2020-11-13 at 21.56.24.png" descr="Screenshot 2020-11-13 at 21.56.24.png">
            <a:extLst>
              <a:ext uri="{FF2B5EF4-FFF2-40B4-BE49-F238E27FC236}">
                <a16:creationId xmlns:a16="http://schemas.microsoft.com/office/drawing/2014/main" id="{9656E9BA-232E-5EDD-72FA-D9349643D4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004" y="1064247"/>
            <a:ext cx="7228573" cy="5660686"/>
          </a:xfrm>
          <a:prstGeom prst="rect">
            <a:avLst/>
          </a:prstGeom>
          <a:ln w="12700">
            <a:miter lim="400000"/>
          </a:ln>
          <a:effectLst>
            <a:outerShdw blurRad="190500" dist="12700" dir="5400000" rotWithShape="0">
              <a:srgbClr val="000000">
                <a:alpha val="75000"/>
              </a:srgbClr>
            </a:outerShdw>
          </a:effectLst>
        </p:spPr>
      </p:pic>
      <p:pic>
        <p:nvPicPr>
          <p:cNvPr id="4" name="Screenshot 2020-11-13 at 21.57.33.png" descr="Screenshot 2020-11-13 at 21.57.33.png">
            <a:extLst>
              <a:ext uri="{FF2B5EF4-FFF2-40B4-BE49-F238E27FC236}">
                <a16:creationId xmlns:a16="http://schemas.microsoft.com/office/drawing/2014/main" id="{B115FF6A-BCF6-50A7-F25B-FFBA95CA60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1465" y="3073903"/>
            <a:ext cx="6639365" cy="3519191"/>
          </a:xfrm>
          <a:prstGeom prst="rect">
            <a:avLst/>
          </a:prstGeom>
          <a:ln w="12700">
            <a:miter lim="400000"/>
          </a:ln>
          <a:effectLst>
            <a:outerShdw blurRad="190500" dist="12700" dir="5400000" rotWithShape="0">
              <a:srgbClr val="000000">
                <a:alpha val="75000"/>
              </a:srgbClr>
            </a:outerShdw>
          </a:effectLst>
        </p:spPr>
      </p:pic>
      <p:pic>
        <p:nvPicPr>
          <p:cNvPr id="8" name="Screenshot 2020-11-13 at 22.03.57.png" descr="Screenshot 2020-11-13 at 22.03.57.png">
            <a:extLst>
              <a:ext uri="{FF2B5EF4-FFF2-40B4-BE49-F238E27FC236}">
                <a16:creationId xmlns:a16="http://schemas.microsoft.com/office/drawing/2014/main" id="{440D2EA9-8ED2-0A88-6A74-96B4E4424F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26956" y="2574188"/>
            <a:ext cx="4523874" cy="367876"/>
          </a:xfrm>
          <a:prstGeom prst="rect">
            <a:avLst/>
          </a:prstGeom>
          <a:ln w="12700">
            <a:miter lim="400000"/>
          </a:ln>
          <a:effectLst>
            <a:outerShdw blurRad="190500" dist="12700" dir="5400000" rotWithShape="0">
              <a:srgbClr val="000000">
                <a:alpha val="75000"/>
              </a:srgbClr>
            </a:outerShdw>
          </a:effectLst>
        </p:spPr>
      </p:pic>
      <p:pic>
        <p:nvPicPr>
          <p:cNvPr id="5" name="Picture 4" descr="Demo">
            <a:extLst>
              <a:ext uri="{FF2B5EF4-FFF2-40B4-BE49-F238E27FC236}">
                <a16:creationId xmlns:a16="http://schemas.microsoft.com/office/drawing/2014/main" id="{6685D2DA-FA64-869B-139B-51A30E01F0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1969" y="4674446"/>
            <a:ext cx="2413949" cy="2279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" descr="Image">
            <a:extLst>
              <a:ext uri="{FF2B5EF4-FFF2-40B4-BE49-F238E27FC236}">
                <a16:creationId xmlns:a16="http://schemas.microsoft.com/office/drawing/2014/main" id="{872E8AD3-C21B-0715-4453-1E7313C7A5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91969" y="3664993"/>
            <a:ext cx="2626219" cy="2018906"/>
          </a:xfrm>
          <a:prstGeom prst="rect">
            <a:avLst/>
          </a:prstGeom>
          <a:ln w="12700">
            <a:miter lim="4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08407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 err="1"/>
              <a:t>Aplicație</a:t>
            </a:r>
            <a:r>
              <a:rPr lang="en-US" altLang="en-US" dirty="0"/>
              <a:t> de Chat </a:t>
            </a:r>
            <a:r>
              <a:rPr lang="en-US" altLang="en-US" dirty="0" err="1"/>
              <a:t>folosind</a:t>
            </a:r>
            <a:r>
              <a:rPr lang="en-US" altLang="en-US" dirty="0"/>
              <a:t> RMI (III)</a:t>
            </a:r>
            <a:endParaRPr lang="en-US" dirty="0"/>
          </a:p>
        </p:txBody>
      </p:sp>
      <p:pic>
        <p:nvPicPr>
          <p:cNvPr id="7" name="Image" descr="Image">
            <a:extLst>
              <a:ext uri="{FF2B5EF4-FFF2-40B4-BE49-F238E27FC236}">
                <a16:creationId xmlns:a16="http://schemas.microsoft.com/office/drawing/2014/main" id="{ACBC0B62-09B9-A53A-572F-616A380B5D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1945" y="3190994"/>
            <a:ext cx="5179482" cy="3981727"/>
          </a:xfrm>
          <a:prstGeom prst="rect">
            <a:avLst/>
          </a:prstGeom>
          <a:ln w="12700">
            <a:miter lim="4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3" name="Screenshot 2020-11-13 at 22.58.07.png" descr="Screenshot 2020-11-13 at 22.58.07.png">
            <a:extLst>
              <a:ext uri="{FF2B5EF4-FFF2-40B4-BE49-F238E27FC236}">
                <a16:creationId xmlns:a16="http://schemas.microsoft.com/office/drawing/2014/main" id="{F4357753-A18F-6287-9E1C-EB005681D1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3921" y="1087655"/>
            <a:ext cx="6902049" cy="5618510"/>
          </a:xfrm>
          <a:prstGeom prst="rect">
            <a:avLst/>
          </a:prstGeom>
          <a:ln w="12700">
            <a:miter lim="400000"/>
          </a:ln>
          <a:effectLst>
            <a:outerShdw blurRad="190500" dist="12700" dir="5400000" rotWithShape="0">
              <a:srgbClr val="000000">
                <a:alpha val="75000"/>
              </a:srgbClr>
            </a:outerShdw>
          </a:effectLst>
        </p:spPr>
      </p:pic>
      <p:pic>
        <p:nvPicPr>
          <p:cNvPr id="4" name="Picture 3" descr="Demo">
            <a:extLst>
              <a:ext uri="{FF2B5EF4-FFF2-40B4-BE49-F238E27FC236}">
                <a16:creationId xmlns:a16="http://schemas.microsoft.com/office/drawing/2014/main" id="{3DD5F5FD-2D0E-08FC-87B4-67919338BB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2607" y="4627860"/>
            <a:ext cx="2413949" cy="2279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5890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 err="1"/>
              <a:t>Aplicație</a:t>
            </a:r>
            <a:r>
              <a:rPr lang="en-US" altLang="en-US" dirty="0"/>
              <a:t> de Chat </a:t>
            </a:r>
            <a:r>
              <a:rPr lang="en-US" altLang="en-US" dirty="0" err="1"/>
              <a:t>folosind</a:t>
            </a:r>
            <a:r>
              <a:rPr lang="en-US" altLang="en-US" dirty="0"/>
              <a:t> RMI (IV)</a:t>
            </a:r>
            <a:endParaRPr lang="en-US" dirty="0"/>
          </a:p>
        </p:txBody>
      </p:sp>
      <p:pic>
        <p:nvPicPr>
          <p:cNvPr id="3" name="Screenshot 2020-11-13 at 23.04.28.png" descr="Screenshot 2020-11-13 at 23.04.28.png">
            <a:extLst>
              <a:ext uri="{FF2B5EF4-FFF2-40B4-BE49-F238E27FC236}">
                <a16:creationId xmlns:a16="http://schemas.microsoft.com/office/drawing/2014/main" id="{405BFEC2-041B-74D9-34A8-6A4958FB54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1327" y="1222407"/>
            <a:ext cx="5767415" cy="5495433"/>
          </a:xfrm>
          <a:prstGeom prst="rect">
            <a:avLst/>
          </a:prstGeom>
          <a:ln w="12700">
            <a:miter lim="400000"/>
          </a:ln>
          <a:effectLst>
            <a:outerShdw blurRad="190500" dist="12700" dir="5400000" rotWithShape="0">
              <a:srgbClr val="000000">
                <a:alpha val="75000"/>
              </a:srgbClr>
            </a:outerShdw>
          </a:effectLst>
        </p:spPr>
      </p:pic>
      <p:pic>
        <p:nvPicPr>
          <p:cNvPr id="4" name="Screenshot 2020-11-13 at 23.04.01.png" descr="Screenshot 2020-11-13 at 23.04.01.png">
            <a:extLst>
              <a:ext uri="{FF2B5EF4-FFF2-40B4-BE49-F238E27FC236}">
                <a16:creationId xmlns:a16="http://schemas.microsoft.com/office/drawing/2014/main" id="{DA4D248C-7BFD-5C66-E316-2A907BDACC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555" y="2072952"/>
            <a:ext cx="5913446" cy="298471"/>
          </a:xfrm>
          <a:prstGeom prst="rect">
            <a:avLst/>
          </a:prstGeom>
          <a:ln w="12700">
            <a:miter lim="400000"/>
          </a:ln>
          <a:effectLst>
            <a:outerShdw blurRad="190500" dist="12700" dir="5400000" rotWithShape="0">
              <a:srgbClr val="000000">
                <a:alpha val="75000"/>
              </a:srgbClr>
            </a:outerShdw>
          </a:effectLst>
        </p:spPr>
      </p:pic>
      <p:pic>
        <p:nvPicPr>
          <p:cNvPr id="8" name="Screenshot 2020-11-13 at 23.07.55.png" descr="Screenshot 2020-11-13 at 23.07.55.png">
            <a:extLst>
              <a:ext uri="{FF2B5EF4-FFF2-40B4-BE49-F238E27FC236}">
                <a16:creationId xmlns:a16="http://schemas.microsoft.com/office/drawing/2014/main" id="{250A5C42-99C1-64DC-BFF8-250396A6F1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554" y="2569945"/>
            <a:ext cx="5913446" cy="3705133"/>
          </a:xfrm>
          <a:prstGeom prst="rect">
            <a:avLst/>
          </a:prstGeom>
          <a:ln w="12700">
            <a:miter lim="400000"/>
          </a:ln>
          <a:effectLst>
            <a:outerShdw blurRad="190500" dist="12700" dir="5400000" rotWithShape="0">
              <a:srgbClr val="000000">
                <a:alpha val="75000"/>
              </a:srgbClr>
            </a:outerShdw>
          </a:effectLst>
        </p:spPr>
      </p:pic>
      <p:pic>
        <p:nvPicPr>
          <p:cNvPr id="5" name="Picture 4" descr="Demo">
            <a:extLst>
              <a:ext uri="{FF2B5EF4-FFF2-40B4-BE49-F238E27FC236}">
                <a16:creationId xmlns:a16="http://schemas.microsoft.com/office/drawing/2014/main" id="{3D8BC07E-A5F1-32FE-343A-E282B790ED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8287" y="4723014"/>
            <a:ext cx="2413949" cy="2279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" descr="Image">
            <a:extLst>
              <a:ext uri="{FF2B5EF4-FFF2-40B4-BE49-F238E27FC236}">
                <a16:creationId xmlns:a16="http://schemas.microsoft.com/office/drawing/2014/main" id="{F9EFFD4D-5300-B255-EE28-EBB09CDF3F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33106" y="4422511"/>
            <a:ext cx="1724309" cy="1325563"/>
          </a:xfrm>
          <a:prstGeom prst="rect">
            <a:avLst/>
          </a:prstGeom>
          <a:ln w="12700">
            <a:miter lim="4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12925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 err="1"/>
              <a:t>Aplicație</a:t>
            </a:r>
            <a:r>
              <a:rPr lang="en-US" altLang="en-US" dirty="0"/>
              <a:t> de Chat </a:t>
            </a:r>
            <a:r>
              <a:rPr lang="en-US" altLang="en-US" dirty="0" err="1"/>
              <a:t>folosind</a:t>
            </a:r>
            <a:r>
              <a:rPr lang="en-US" altLang="en-US" dirty="0"/>
              <a:t> RMI (V)</a:t>
            </a:r>
            <a:endParaRPr lang="en-US" dirty="0"/>
          </a:p>
        </p:txBody>
      </p:sp>
      <p:pic>
        <p:nvPicPr>
          <p:cNvPr id="5" name="Screenshot 2020-11-13 at 23.14.13.png" descr="Screenshot 2020-11-13 at 23.14.13.png">
            <a:extLst>
              <a:ext uri="{FF2B5EF4-FFF2-40B4-BE49-F238E27FC236}">
                <a16:creationId xmlns:a16="http://schemas.microsoft.com/office/drawing/2014/main" id="{E71072C3-5D88-0C9B-6B0D-3209B3EB8F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755" y="964037"/>
            <a:ext cx="6176178" cy="4199801"/>
          </a:xfrm>
          <a:prstGeom prst="rect">
            <a:avLst/>
          </a:prstGeom>
          <a:ln w="12700">
            <a:miter lim="400000"/>
          </a:ln>
          <a:effectLst>
            <a:outerShdw blurRad="190500" dist="12700" dir="5400000" rotWithShape="0">
              <a:srgbClr val="000000">
                <a:alpha val="75000"/>
              </a:srgbClr>
            </a:outerShdw>
          </a:effectLst>
        </p:spPr>
      </p:pic>
      <p:pic>
        <p:nvPicPr>
          <p:cNvPr id="7" name="Screenshot 2020-11-13 at 23.15.39.png" descr="Screenshot 2020-11-13 at 23.15.39.png">
            <a:extLst>
              <a:ext uri="{FF2B5EF4-FFF2-40B4-BE49-F238E27FC236}">
                <a16:creationId xmlns:a16="http://schemas.microsoft.com/office/drawing/2014/main" id="{6D437A76-15C0-6AB9-7BDE-624E5D08AC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5100" y="3502619"/>
            <a:ext cx="5458631" cy="3210025"/>
          </a:xfrm>
          <a:prstGeom prst="rect">
            <a:avLst/>
          </a:prstGeom>
          <a:ln w="12700">
            <a:miter lim="400000"/>
          </a:ln>
          <a:effectLst>
            <a:outerShdw blurRad="190500" dist="12700" dir="5400000" rotWithShape="0">
              <a:srgbClr val="000000">
                <a:alpha val="75000"/>
              </a:srgbClr>
            </a:outerShdw>
          </a:effectLst>
        </p:spPr>
      </p:pic>
      <p:pic>
        <p:nvPicPr>
          <p:cNvPr id="10" name="Screenshot 2020-11-13 at 23.17.43.png" descr="Screenshot 2020-11-13 at 23.17.43.png">
            <a:extLst>
              <a:ext uri="{FF2B5EF4-FFF2-40B4-BE49-F238E27FC236}">
                <a16:creationId xmlns:a16="http://schemas.microsoft.com/office/drawing/2014/main" id="{6C0B83DE-3E66-E181-F9F5-32A4C60C2F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6893" y="1231877"/>
            <a:ext cx="4398402" cy="919171"/>
          </a:xfrm>
          <a:prstGeom prst="rect">
            <a:avLst/>
          </a:prstGeom>
          <a:ln w="12700">
            <a:miter lim="400000"/>
          </a:ln>
          <a:effectLst>
            <a:outerShdw blurRad="190500" dist="12700" dir="5400000" rotWithShape="0">
              <a:srgbClr val="000000">
                <a:alpha val="75000"/>
              </a:srgbClr>
            </a:outerShdw>
          </a:effectLst>
        </p:spPr>
      </p:pic>
      <p:pic>
        <p:nvPicPr>
          <p:cNvPr id="12" name="Screenshot 2020-11-13 at 23.21.18.png" descr="Screenshot 2020-11-13 at 23.21.18.png">
            <a:extLst>
              <a:ext uri="{FF2B5EF4-FFF2-40B4-BE49-F238E27FC236}">
                <a16:creationId xmlns:a16="http://schemas.microsoft.com/office/drawing/2014/main" id="{51FDA1EA-9FEA-423E-AF34-49AC3C33E3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61981" y="1133321"/>
            <a:ext cx="3111750" cy="2295679"/>
          </a:xfrm>
          <a:prstGeom prst="rect">
            <a:avLst/>
          </a:prstGeom>
          <a:ln w="12700">
            <a:miter lim="400000"/>
          </a:ln>
          <a:effectLst>
            <a:outerShdw blurRad="190500" dist="12700" dir="5400000" rotWithShape="0">
              <a:srgbClr val="000000">
                <a:alpha val="75000"/>
              </a:srgbClr>
            </a:outerShdw>
          </a:effectLst>
        </p:spPr>
      </p:pic>
      <p:pic>
        <p:nvPicPr>
          <p:cNvPr id="13" name="Screenshot 2020-11-13 at 23.18.05.png" descr="Screenshot 2020-11-13 at 23.18.05.png">
            <a:extLst>
              <a:ext uri="{FF2B5EF4-FFF2-40B4-BE49-F238E27FC236}">
                <a16:creationId xmlns:a16="http://schemas.microsoft.com/office/drawing/2014/main" id="{492FD4D4-1C66-0658-40FB-D680AAF941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8756" y="5203993"/>
            <a:ext cx="5625278" cy="900045"/>
          </a:xfrm>
          <a:prstGeom prst="rect">
            <a:avLst/>
          </a:prstGeom>
          <a:ln w="12700">
            <a:miter lim="400000"/>
          </a:ln>
          <a:effectLst>
            <a:outerShdw blurRad="190500" dist="12700" dir="5400000" rotWithShape="0">
              <a:srgbClr val="000000">
                <a:alpha val="75000"/>
              </a:srgbClr>
            </a:outerShdw>
          </a:effectLst>
        </p:spPr>
      </p:pic>
      <p:pic>
        <p:nvPicPr>
          <p:cNvPr id="14" name="Screenshot 2020-11-13 at 23.22.27.png" descr="Screenshot 2020-11-13 at 23.22.27.png">
            <a:extLst>
              <a:ext uri="{FF2B5EF4-FFF2-40B4-BE49-F238E27FC236}">
                <a16:creationId xmlns:a16="http://schemas.microsoft.com/office/drawing/2014/main" id="{715BA404-14F9-664A-9A94-7EBFE88F876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8200" y="5847047"/>
            <a:ext cx="4147686" cy="946961"/>
          </a:xfrm>
          <a:prstGeom prst="rect">
            <a:avLst/>
          </a:prstGeom>
          <a:ln w="12700">
            <a:miter lim="400000"/>
          </a:ln>
          <a:effectLst>
            <a:outerShdw blurRad="190500" dist="12700" dir="5400000" rotWithShape="0">
              <a:srgbClr val="000000">
                <a:alpha val="75000"/>
              </a:srgbClr>
            </a:outerShdw>
          </a:effectLst>
        </p:spPr>
      </p:pic>
      <p:pic>
        <p:nvPicPr>
          <p:cNvPr id="11" name="Screenshot 2020-11-13 at 23.17.52.png" descr="Screenshot 2020-11-13 at 23.17.52.png">
            <a:extLst>
              <a:ext uri="{FF2B5EF4-FFF2-40B4-BE49-F238E27FC236}">
                <a16:creationId xmlns:a16="http://schemas.microsoft.com/office/drawing/2014/main" id="{22073C96-123C-AF78-E40C-20A461C8382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46894" y="2224667"/>
            <a:ext cx="4912095" cy="963721"/>
          </a:xfrm>
          <a:prstGeom prst="rect">
            <a:avLst/>
          </a:prstGeom>
          <a:ln w="12700">
            <a:miter lim="400000"/>
          </a:ln>
          <a:effectLst>
            <a:outerShdw blurRad="190500" dist="12700" dir="5400000" rotWithShape="0">
              <a:srgbClr val="000000">
                <a:alpha val="75000"/>
              </a:srgbClr>
            </a:outerShdw>
          </a:effectLst>
        </p:spPr>
      </p:pic>
      <p:pic>
        <p:nvPicPr>
          <p:cNvPr id="3" name="Picture 2" descr="Demo">
            <a:extLst>
              <a:ext uri="{FF2B5EF4-FFF2-40B4-BE49-F238E27FC236}">
                <a16:creationId xmlns:a16="http://schemas.microsoft.com/office/drawing/2014/main" id="{B6762647-3049-8FD5-E039-AF7D4112B2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8042" y="4754042"/>
            <a:ext cx="2413949" cy="2279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2739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 err="1"/>
              <a:t>Avantajele</a:t>
            </a:r>
            <a:r>
              <a:rPr lang="en-US" altLang="en-US" dirty="0"/>
              <a:t> </a:t>
            </a:r>
            <a:r>
              <a:rPr lang="en-US" altLang="en-US" dirty="0" err="1"/>
              <a:t>și</a:t>
            </a:r>
            <a:r>
              <a:rPr lang="en-US" altLang="en-US" dirty="0"/>
              <a:t> </a:t>
            </a:r>
            <a:r>
              <a:rPr lang="en-US" altLang="en-US" dirty="0" err="1"/>
              <a:t>dezavantajele</a:t>
            </a:r>
            <a:r>
              <a:rPr lang="en-US" altLang="en-US" dirty="0"/>
              <a:t> RMI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A2DBF87-F7A8-DF04-1731-F42EF7FFAC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4265" y="1801640"/>
            <a:ext cx="10470151" cy="5040401"/>
          </a:xfrm>
        </p:spPr>
        <p:txBody>
          <a:bodyPr>
            <a:normAutofit/>
          </a:bodyPr>
          <a:lstStyle/>
          <a:p>
            <a:pPr marL="342900" indent="-342900">
              <a:spcBef>
                <a:spcPct val="20000"/>
              </a:spcBef>
              <a:buFont typeface="Zapf Dingbats"/>
              <a:buChar char="✚"/>
            </a:pPr>
            <a:r>
              <a:rPr lang="en-US" sz="2600" dirty="0" err="1">
                <a:solidFill>
                  <a:schemeClr val="tx2">
                    <a:lumMod val="75000"/>
                  </a:schemeClr>
                </a:solidFill>
              </a:rPr>
              <a:t>Transparența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600" dirty="0" err="1">
                <a:solidFill>
                  <a:schemeClr val="tx2">
                    <a:lumMod val="75000"/>
                  </a:schemeClr>
                </a:solidFill>
              </a:rPr>
              <a:t>localizării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600" dirty="0" err="1">
                <a:solidFill>
                  <a:schemeClr val="tx2">
                    <a:lumMod val="75000"/>
                  </a:schemeClr>
                </a:solidFill>
              </a:rPr>
              <a:t>serviciilor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600" dirty="0" err="1">
                <a:solidFill>
                  <a:schemeClr val="tx2">
                    <a:lumMod val="75000"/>
                  </a:schemeClr>
                </a:solidFill>
              </a:rPr>
              <a:t>folosind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600" dirty="0" err="1">
                <a:solidFill>
                  <a:schemeClr val="tx2">
                    <a:lumMod val="75000"/>
                  </a:schemeClr>
                </a:solidFill>
              </a:rPr>
              <a:t>registrul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 RMI;</a:t>
            </a:r>
          </a:p>
          <a:p>
            <a:pPr marL="342900" indent="-342900">
              <a:spcBef>
                <a:spcPct val="20000"/>
              </a:spcBef>
              <a:buFont typeface="Zapf Dingbats"/>
              <a:buChar char="✚"/>
            </a:pPr>
            <a:r>
              <a:rPr lang="en-US" sz="2600" dirty="0" err="1">
                <a:solidFill>
                  <a:schemeClr val="tx2">
                    <a:lumMod val="75000"/>
                  </a:schemeClr>
                </a:solidFill>
              </a:rPr>
              <a:t>Scalabilitatea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600" dirty="0" err="1">
                <a:solidFill>
                  <a:schemeClr val="tx2">
                    <a:lumMod val="75000"/>
                  </a:schemeClr>
                </a:solidFill>
              </a:rPr>
              <a:t>serviciilor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600" dirty="0" err="1">
                <a:solidFill>
                  <a:schemeClr val="tx2">
                    <a:lumMod val="75000"/>
                  </a:schemeClr>
                </a:solidFill>
              </a:rPr>
              <a:t>publicate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 individual </a:t>
            </a:r>
            <a:r>
              <a:rPr lang="en-US" sz="2600" dirty="0" err="1">
                <a:solidFill>
                  <a:schemeClr val="tx2">
                    <a:lumMod val="75000"/>
                  </a:schemeClr>
                </a:solidFill>
              </a:rPr>
              <a:t>în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 container;</a:t>
            </a:r>
          </a:p>
          <a:p>
            <a:pPr marL="342900" indent="-342900">
              <a:spcBef>
                <a:spcPct val="20000"/>
              </a:spcBef>
              <a:buFont typeface="Zapf Dingbats"/>
              <a:buChar char="✚"/>
            </a:pPr>
            <a:r>
              <a:rPr lang="en-US" sz="2600" dirty="0" err="1">
                <a:solidFill>
                  <a:schemeClr val="tx2">
                    <a:lumMod val="75000"/>
                  </a:schemeClr>
                </a:solidFill>
              </a:rPr>
              <a:t>Încărcarea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600" dirty="0" err="1">
                <a:solidFill>
                  <a:schemeClr val="tx2">
                    <a:lumMod val="75000"/>
                  </a:schemeClr>
                </a:solidFill>
              </a:rPr>
              <a:t>codului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 din client </a:t>
            </a:r>
            <a:r>
              <a:rPr lang="en-US" sz="2600" dirty="0" err="1">
                <a:solidFill>
                  <a:schemeClr val="tx2">
                    <a:lumMod val="75000"/>
                  </a:schemeClr>
                </a:solidFill>
              </a:rPr>
              <a:t>executat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 pe server;</a:t>
            </a:r>
          </a:p>
          <a:p>
            <a:pPr marL="342900" indent="-342900">
              <a:spcBef>
                <a:spcPct val="20000"/>
              </a:spcBef>
              <a:buFont typeface="Zapf Dingbats"/>
              <a:buChar char="✚"/>
            </a:pPr>
            <a:r>
              <a:rPr lang="en-US" sz="2600" dirty="0" err="1">
                <a:solidFill>
                  <a:schemeClr val="tx2">
                    <a:lumMod val="75000"/>
                  </a:schemeClr>
                </a:solidFill>
              </a:rPr>
              <a:t>Descărcarea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600" dirty="0" err="1">
                <a:solidFill>
                  <a:schemeClr val="tx2">
                    <a:lumMod val="75000"/>
                  </a:schemeClr>
                </a:solidFill>
              </a:rPr>
              <a:t>dinamică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 a </a:t>
            </a:r>
            <a:r>
              <a:rPr lang="en-US" sz="2600" dirty="0" err="1">
                <a:solidFill>
                  <a:schemeClr val="tx2">
                    <a:lumMod val="75000"/>
                  </a:schemeClr>
                </a:solidFill>
              </a:rPr>
              <a:t>invocatorului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600" dirty="0" err="1">
                <a:solidFill>
                  <a:schemeClr val="tx2">
                    <a:lumMod val="75000"/>
                  </a:schemeClr>
                </a:solidFill>
              </a:rPr>
              <a:t>serviciului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;</a:t>
            </a:r>
          </a:p>
          <a:p>
            <a:pPr marL="342900" indent="-342900">
              <a:spcBef>
                <a:spcPct val="20000"/>
              </a:spcBef>
              <a:buFont typeface="Zapf Dingbats"/>
              <a:buChar char="✚"/>
            </a:pPr>
            <a:r>
              <a:rPr lang="en-US" sz="2600" dirty="0" err="1">
                <a:solidFill>
                  <a:schemeClr val="tx2">
                    <a:lumMod val="75000"/>
                  </a:schemeClr>
                </a:solidFill>
              </a:rPr>
              <a:t>Optimizat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 pentru </a:t>
            </a:r>
            <a:r>
              <a:rPr lang="en-US" sz="2600" dirty="0" err="1">
                <a:solidFill>
                  <a:schemeClr val="tx2">
                    <a:lumMod val="75000"/>
                  </a:schemeClr>
                </a:solidFill>
              </a:rPr>
              <a:t>transferul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 de date cu </a:t>
            </a:r>
            <a:r>
              <a:rPr lang="en-US" sz="2600" dirty="0" err="1">
                <a:solidFill>
                  <a:schemeClr val="tx2">
                    <a:lumMod val="75000"/>
                  </a:schemeClr>
                </a:solidFill>
              </a:rPr>
              <a:t>volum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 mare.</a:t>
            </a:r>
          </a:p>
          <a:p>
            <a:pPr marL="285750" indent="-285750">
              <a:spcBef>
                <a:spcPct val="20000"/>
              </a:spcBef>
              <a:buFont typeface="Arial" pitchFamily="34" charset="0"/>
              <a:buChar char="–"/>
            </a:pPr>
            <a:endParaRPr lang="en-US" sz="2600" dirty="0">
              <a:solidFill>
                <a:schemeClr val="tx2">
                  <a:lumMod val="75000"/>
                </a:schemeClr>
              </a:solidFill>
            </a:endParaRPr>
          </a:p>
          <a:p>
            <a:pPr marL="342900" indent="-342900">
              <a:spcBef>
                <a:spcPct val="20000"/>
              </a:spcBef>
              <a:buFont typeface=".Apple Color Emoji UI"/>
              <a:buChar char="➖"/>
            </a:pPr>
            <a:r>
              <a:rPr lang="en-US" sz="2600" dirty="0" err="1">
                <a:solidFill>
                  <a:schemeClr val="tx2">
                    <a:lumMod val="75000"/>
                  </a:schemeClr>
                </a:solidFill>
              </a:rPr>
              <a:t>Necesită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600" dirty="0" err="1">
                <a:solidFill>
                  <a:schemeClr val="tx2">
                    <a:lumMod val="75000"/>
                  </a:schemeClr>
                </a:solidFill>
              </a:rPr>
              <a:t>alocarea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600" dirty="0" err="1">
                <a:solidFill>
                  <a:schemeClr val="tx2">
                    <a:lumMod val="75000"/>
                  </a:schemeClr>
                </a:solidFill>
              </a:rPr>
              <a:t>unui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600" dirty="0" err="1">
                <a:solidFill>
                  <a:schemeClr val="tx2">
                    <a:lumMod val="75000"/>
                  </a:schemeClr>
                </a:solidFill>
              </a:rPr>
              <a:t>număr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 foarte mare de </a:t>
            </a:r>
            <a:r>
              <a:rPr lang="en-US" sz="2600" dirty="0" err="1">
                <a:solidFill>
                  <a:schemeClr val="tx2">
                    <a:lumMod val="75000"/>
                  </a:schemeClr>
                </a:solidFill>
              </a:rPr>
              <a:t>porturi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;</a:t>
            </a:r>
          </a:p>
          <a:p>
            <a:pPr marL="342900" indent="-342900">
              <a:spcBef>
                <a:spcPct val="20000"/>
              </a:spcBef>
              <a:buFont typeface=".Apple Color Emoji UI"/>
              <a:buChar char="➖"/>
            </a:pPr>
            <a:r>
              <a:rPr lang="en-US" sz="2600" dirty="0" err="1">
                <a:solidFill>
                  <a:schemeClr val="tx2">
                    <a:lumMod val="75000"/>
                  </a:schemeClr>
                </a:solidFill>
              </a:rPr>
              <a:t>Blocarea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600" dirty="0" err="1">
                <a:solidFill>
                  <a:schemeClr val="tx2">
                    <a:lumMod val="75000"/>
                  </a:schemeClr>
                </a:solidFill>
              </a:rPr>
              <a:t>invocărilor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600" dirty="0" err="1">
                <a:solidFill>
                  <a:schemeClr val="tx2">
                    <a:lumMod val="75000"/>
                  </a:schemeClr>
                </a:solidFill>
              </a:rPr>
              <a:t>serviciilor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 din </a:t>
            </a:r>
            <a:r>
              <a:rPr lang="en-US" sz="2600" dirty="0" err="1">
                <a:solidFill>
                  <a:schemeClr val="tx2">
                    <a:lumMod val="75000"/>
                  </a:schemeClr>
                </a:solidFill>
              </a:rPr>
              <a:t>cauza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600" dirty="0" err="1">
                <a:solidFill>
                  <a:schemeClr val="tx2">
                    <a:lumMod val="75000"/>
                  </a:schemeClr>
                </a:solidFill>
              </a:rPr>
              <a:t>politicilor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 firewall-</a:t>
            </a:r>
            <a:r>
              <a:rPr lang="en-US" sz="2600" dirty="0" err="1">
                <a:solidFill>
                  <a:schemeClr val="tx2">
                    <a:lumMod val="75000"/>
                  </a:schemeClr>
                </a:solidFill>
              </a:rPr>
              <a:t>urilor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;</a:t>
            </a:r>
          </a:p>
          <a:p>
            <a:pPr marL="342900" indent="-342900">
              <a:spcBef>
                <a:spcPct val="20000"/>
              </a:spcBef>
              <a:buFont typeface=".Apple Color Emoji UI"/>
              <a:buChar char="➖"/>
            </a:pPr>
            <a:r>
              <a:rPr lang="en-US" sz="2600" dirty="0" err="1">
                <a:solidFill>
                  <a:schemeClr val="tx2">
                    <a:lumMod val="75000"/>
                  </a:schemeClr>
                </a:solidFill>
              </a:rPr>
              <a:t>Utilizarea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600" dirty="0" err="1">
                <a:solidFill>
                  <a:schemeClr val="tx2">
                    <a:lumMod val="75000"/>
                  </a:schemeClr>
                </a:solidFill>
              </a:rPr>
              <a:t>unui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 format </a:t>
            </a:r>
            <a:r>
              <a:rPr lang="en-US" sz="2600" dirty="0" err="1">
                <a:solidFill>
                  <a:schemeClr val="tx2">
                    <a:lumMod val="75000"/>
                  </a:schemeClr>
                </a:solidFill>
              </a:rPr>
              <a:t>binar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 de </a:t>
            </a:r>
            <a:r>
              <a:rPr lang="en-US" sz="2600" dirty="0" err="1">
                <a:solidFill>
                  <a:schemeClr val="tx2">
                    <a:lumMod val="75000"/>
                  </a:schemeClr>
                </a:solidFill>
              </a:rPr>
              <a:t>serializare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 specific </a:t>
            </a:r>
            <a:r>
              <a:rPr lang="en-US" sz="2600" dirty="0" err="1">
                <a:solidFill>
                  <a:schemeClr val="tx2">
                    <a:lumMod val="75000"/>
                  </a:schemeClr>
                </a:solidFill>
              </a:rPr>
              <a:t>platformei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 Java;</a:t>
            </a:r>
          </a:p>
          <a:p>
            <a:pPr marL="342900" indent="-342900">
              <a:spcBef>
                <a:spcPct val="20000"/>
              </a:spcBef>
              <a:buFont typeface=".Apple Color Emoji UI"/>
              <a:buChar char="➖"/>
            </a:pPr>
            <a:r>
              <a:rPr lang="en-US" sz="2600" dirty="0" err="1">
                <a:solidFill>
                  <a:schemeClr val="tx2">
                    <a:lumMod val="75000"/>
                  </a:schemeClr>
                </a:solidFill>
              </a:rPr>
              <a:t>Suportă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600" dirty="0" err="1">
                <a:solidFill>
                  <a:schemeClr val="tx2">
                    <a:lumMod val="75000"/>
                  </a:schemeClr>
                </a:solidFill>
              </a:rPr>
              <a:t>doar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600" dirty="0" err="1">
                <a:solidFill>
                  <a:schemeClr val="tx2">
                    <a:lumMod val="75000"/>
                  </a:schemeClr>
                </a:solidFill>
              </a:rPr>
              <a:t>publicare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 singleton a </a:t>
            </a:r>
            <a:r>
              <a:rPr lang="en-US" sz="2600" dirty="0" err="1">
                <a:solidFill>
                  <a:schemeClr val="tx2">
                    <a:lumMod val="75000"/>
                  </a:schemeClr>
                </a:solidFill>
              </a:rPr>
              <a:t>serviciilor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;</a:t>
            </a:r>
          </a:p>
          <a:p>
            <a:pPr marL="342900" indent="-342900">
              <a:spcBef>
                <a:spcPct val="20000"/>
              </a:spcBef>
              <a:buFont typeface=".Apple Color Emoji UI"/>
              <a:buChar char="➖"/>
            </a:pP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Nu </a:t>
            </a:r>
            <a:r>
              <a:rPr lang="en-US" sz="2600" dirty="0" err="1">
                <a:solidFill>
                  <a:schemeClr val="tx2">
                    <a:lumMod val="75000"/>
                  </a:schemeClr>
                </a:solidFill>
              </a:rPr>
              <a:t>permite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600" dirty="0" err="1">
                <a:solidFill>
                  <a:schemeClr val="tx2">
                    <a:lumMod val="75000"/>
                  </a:schemeClr>
                </a:solidFill>
              </a:rPr>
              <a:t>invocarea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600" dirty="0" err="1">
                <a:solidFill>
                  <a:schemeClr val="tx2">
                    <a:lumMod val="75000"/>
                  </a:schemeClr>
                </a:solidFill>
              </a:rPr>
              <a:t>clientului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600" dirty="0" err="1">
                <a:solidFill>
                  <a:schemeClr val="tx2">
                    <a:lumMod val="75000"/>
                  </a:schemeClr>
                </a:solidFill>
              </a:rPr>
              <a:t>înapoi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 din server.</a:t>
            </a:r>
          </a:p>
        </p:txBody>
      </p:sp>
      <p:pic>
        <p:nvPicPr>
          <p:cNvPr id="3" name="Screenshot 2020-11-13 at 21.27.42.png" descr="Screenshot 2020-11-13 at 21.27.42.png">
            <a:extLst>
              <a:ext uri="{FF2B5EF4-FFF2-40B4-BE49-F238E27FC236}">
                <a16:creationId xmlns:a16="http://schemas.microsoft.com/office/drawing/2014/main" id="{4D4E0690-9EA4-2BAC-E571-340C0AF2A0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8134" y="4192038"/>
            <a:ext cx="2029754" cy="2540692"/>
          </a:xfrm>
          <a:prstGeom prst="rect">
            <a:avLst/>
          </a:prstGeom>
          <a:ln w="12700">
            <a:miter lim="400000"/>
          </a:ln>
        </p:spPr>
      </p:pic>
      <p:pic>
        <p:nvPicPr>
          <p:cNvPr id="4" name="Screenshot 2020-11-13 at 21.27.36.png" descr="Screenshot 2020-11-13 at 21.27.36.png">
            <a:extLst>
              <a:ext uri="{FF2B5EF4-FFF2-40B4-BE49-F238E27FC236}">
                <a16:creationId xmlns:a16="http://schemas.microsoft.com/office/drawing/2014/main" id="{49AB4341-C109-1814-399E-3C94846C7F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28134" y="1801640"/>
            <a:ext cx="2030724" cy="228108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507145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31E3F6B-16F5-1C4D-9378-0BEFCDA71F7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WCF</a:t>
            </a:r>
          </a:p>
        </p:txBody>
      </p:sp>
      <p:pic>
        <p:nvPicPr>
          <p:cNvPr id="15" name="Picture Placeholder 14" descr="A picture containing outdoor object&#10;&#10;Description automatically generated">
            <a:extLst>
              <a:ext uri="{FF2B5EF4-FFF2-40B4-BE49-F238E27FC236}">
                <a16:creationId xmlns:a16="http://schemas.microsoft.com/office/drawing/2014/main" id="{4616BD36-716A-35F1-C44B-AC139255672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47" b="1684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058070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 err="1"/>
              <a:t>Apelul</a:t>
            </a:r>
            <a:r>
              <a:rPr lang="en-US" altLang="en-US" dirty="0"/>
              <a:t> de </a:t>
            </a:r>
            <a:r>
              <a:rPr lang="en-US" altLang="en-US" dirty="0" err="1"/>
              <a:t>metode</a:t>
            </a:r>
            <a:br>
              <a:rPr lang="en-US" altLang="en-US" dirty="0"/>
            </a:br>
            <a:r>
              <a:rPr lang="en-US" altLang="en-US" dirty="0"/>
              <a:t>la </a:t>
            </a:r>
            <a:r>
              <a:rPr lang="en-US" altLang="en-US" dirty="0" err="1"/>
              <a:t>distanță</a:t>
            </a:r>
            <a:r>
              <a:rPr lang="en-US" altLang="en-US" dirty="0"/>
              <a:t> cu WCF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A2DBF87-F7A8-DF04-1731-F42EF7FFAC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4266" y="1636295"/>
            <a:ext cx="8600100" cy="5205746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600" dirty="0"/>
              <a:t>Windows Communication Foundation </a:t>
            </a:r>
            <a:r>
              <a:rPr lang="en-US" sz="2600" dirty="0" err="1"/>
              <a:t>este</a:t>
            </a:r>
            <a:r>
              <a:rPr lang="en-US" sz="2600" dirty="0"/>
              <a:t> </a:t>
            </a:r>
            <a:r>
              <a:rPr lang="en-US" sz="2600" dirty="0" err="1"/>
              <a:t>suportul</a:t>
            </a:r>
            <a:r>
              <a:rPr lang="en-US" sz="2600" dirty="0"/>
              <a:t> </a:t>
            </a:r>
            <a:r>
              <a:rPr lang="en-US" sz="2600" dirty="0" err="1"/>
              <a:t>platformei</a:t>
            </a:r>
            <a:r>
              <a:rPr lang="en-US" sz="2600" dirty="0"/>
              <a:t> .NET pentru </a:t>
            </a:r>
            <a:r>
              <a:rPr lang="en-US" sz="2600" dirty="0" err="1"/>
              <a:t>apelul</a:t>
            </a:r>
            <a:r>
              <a:rPr lang="en-US" sz="2600" dirty="0"/>
              <a:t> de </a:t>
            </a:r>
            <a:r>
              <a:rPr lang="en-US" sz="2600" dirty="0" err="1"/>
              <a:t>metode</a:t>
            </a:r>
            <a:r>
              <a:rPr lang="en-US" sz="2600" dirty="0"/>
              <a:t> la </a:t>
            </a:r>
            <a:r>
              <a:rPr lang="en-US" sz="2600" dirty="0" err="1"/>
              <a:t>distanță</a:t>
            </a:r>
            <a:r>
              <a:rPr lang="en-US" sz="2600" dirty="0"/>
              <a:t>, </a:t>
            </a:r>
            <a:r>
              <a:rPr lang="en-US" sz="2600" dirty="0" err="1"/>
              <a:t>reunind</a:t>
            </a:r>
            <a:r>
              <a:rPr lang="en-US" sz="2600" dirty="0"/>
              <a:t>:</a:t>
            </a:r>
          </a:p>
          <a:p>
            <a:pPr marL="800100" lvl="1" indent="-342900">
              <a:buFont typeface="System Font Regular"/>
              <a:buChar char="-"/>
            </a:pPr>
            <a:r>
              <a:rPr lang="en-US" sz="2400" dirty="0"/>
              <a:t>.NET Remoting;</a:t>
            </a:r>
          </a:p>
          <a:p>
            <a:pPr marL="800100" lvl="1" indent="-342900">
              <a:buFont typeface="System Font Regular"/>
              <a:buChar char="-"/>
            </a:pPr>
            <a:r>
              <a:rPr lang="en-US" sz="2400" dirty="0" err="1"/>
              <a:t>Servicii</a:t>
            </a:r>
            <a:r>
              <a:rPr lang="en-US" sz="2400" dirty="0"/>
              <a:t> Web XML;</a:t>
            </a:r>
          </a:p>
          <a:p>
            <a:pPr marL="800100" lvl="1" indent="-342900">
              <a:buFont typeface="System Font Regular"/>
              <a:buChar char="-"/>
            </a:pPr>
            <a:r>
              <a:rPr lang="en-US" sz="2400" dirty="0"/>
              <a:t>WS-* (Web Services Enhancements);</a:t>
            </a:r>
          </a:p>
          <a:p>
            <a:pPr marL="800100" lvl="1" indent="-342900">
              <a:buFont typeface="System Font Regular"/>
              <a:buChar char="-"/>
            </a:pPr>
            <a:r>
              <a:rPr lang="en-US" sz="2400" dirty="0" err="1"/>
              <a:t>Resurse</a:t>
            </a:r>
            <a:r>
              <a:rPr lang="en-US" sz="2400" dirty="0"/>
              <a:t> REST.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600" dirty="0"/>
              <a:t>Model WCF </a:t>
            </a:r>
            <a:r>
              <a:rPr lang="en-US" sz="2600" dirty="0" err="1"/>
              <a:t>definește</a:t>
            </a:r>
            <a:r>
              <a:rPr lang="en-US" sz="2600" dirty="0"/>
              <a:t> </a:t>
            </a:r>
            <a:r>
              <a:rPr lang="en-US" sz="2600" dirty="0" err="1"/>
              <a:t>serviciile</a:t>
            </a:r>
            <a:r>
              <a:rPr lang="en-US" sz="2600" dirty="0"/>
              <a:t> </a:t>
            </a:r>
            <a:r>
              <a:rPr lang="en-US" sz="2600" dirty="0" err="1"/>
              <a:t>prin</a:t>
            </a:r>
            <a:r>
              <a:rPr lang="en-US" sz="2600" dirty="0"/>
              <a:t> </a:t>
            </a:r>
            <a:r>
              <a:rPr lang="en-US" sz="2600" dirty="0" err="1"/>
              <a:t>intermediul</a:t>
            </a:r>
            <a:r>
              <a:rPr lang="en-US" sz="2600" dirty="0"/>
              <a:t>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 err="1"/>
              <a:t>Adresei</a:t>
            </a:r>
            <a:r>
              <a:rPr lang="en-US" sz="2400" dirty="0"/>
              <a:t>: URL-</a:t>
            </a:r>
            <a:r>
              <a:rPr lang="en-US" sz="2400" dirty="0" err="1"/>
              <a:t>ul</a:t>
            </a:r>
            <a:r>
              <a:rPr lang="en-US" sz="2400" dirty="0"/>
              <a:t> de </a:t>
            </a:r>
            <a:r>
              <a:rPr lang="en-US" sz="2400" dirty="0" err="1"/>
              <a:t>invocare</a:t>
            </a:r>
            <a:r>
              <a:rPr lang="en-US" sz="2400" dirty="0"/>
              <a:t>;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Binding-</a:t>
            </a:r>
            <a:r>
              <a:rPr lang="en-US" sz="2400" dirty="0" err="1"/>
              <a:t>ului</a:t>
            </a:r>
            <a:r>
              <a:rPr lang="en-US" sz="2400" dirty="0"/>
              <a:t>: </a:t>
            </a:r>
            <a:r>
              <a:rPr lang="en-US" sz="2400" dirty="0" err="1"/>
              <a:t>modul</a:t>
            </a:r>
            <a:r>
              <a:rPr lang="en-US" sz="2400" dirty="0"/>
              <a:t> de </a:t>
            </a:r>
            <a:r>
              <a:rPr lang="en-US" sz="2400" dirty="0" err="1"/>
              <a:t>acces</a:t>
            </a:r>
            <a:r>
              <a:rPr lang="en-US" sz="2400" dirty="0"/>
              <a:t> la </a:t>
            </a:r>
            <a:r>
              <a:rPr lang="en-US" sz="2400" dirty="0" err="1"/>
              <a:t>serviciu</a:t>
            </a:r>
            <a:r>
              <a:rPr lang="en-US" sz="2400" dirty="0"/>
              <a:t> </a:t>
            </a:r>
            <a:r>
              <a:rPr lang="en-US" sz="2400" dirty="0" err="1"/>
              <a:t>incluzând</a:t>
            </a:r>
            <a:r>
              <a:rPr lang="en-US" sz="2400" dirty="0"/>
              <a:t> </a:t>
            </a:r>
            <a:r>
              <a:rPr lang="en-US" sz="2400" dirty="0" err="1"/>
              <a:t>protocolul</a:t>
            </a:r>
            <a:r>
              <a:rPr lang="en-US" sz="2400" dirty="0"/>
              <a:t> de transport (HTTP, SMTP, MSMQ, </a:t>
            </a:r>
            <a:r>
              <a:rPr lang="en-US" sz="2400" dirty="0" err="1"/>
              <a:t>NamedPipes</a:t>
            </a:r>
            <a:r>
              <a:rPr lang="en-US" sz="2400" dirty="0"/>
              <a:t>), </a:t>
            </a:r>
            <a:r>
              <a:rPr lang="en-US" sz="2400" dirty="0" err="1"/>
              <a:t>stilul</a:t>
            </a:r>
            <a:r>
              <a:rPr lang="en-US" sz="2400" dirty="0"/>
              <a:t> de </a:t>
            </a:r>
            <a:r>
              <a:rPr lang="en-US" sz="2400" dirty="0" err="1"/>
              <a:t>codificare</a:t>
            </a:r>
            <a:r>
              <a:rPr lang="en-US" sz="2400" dirty="0"/>
              <a:t> a </a:t>
            </a:r>
            <a:r>
              <a:rPr lang="en-US" sz="2400" dirty="0" err="1"/>
              <a:t>mesajelor</a:t>
            </a:r>
            <a:r>
              <a:rPr lang="en-US" sz="2400" dirty="0"/>
              <a:t> </a:t>
            </a:r>
            <a:r>
              <a:rPr lang="en-US" sz="2400" dirty="0" err="1"/>
              <a:t>și</a:t>
            </a:r>
            <a:r>
              <a:rPr lang="en-US" sz="2400" dirty="0"/>
              <a:t> </a:t>
            </a:r>
            <a:r>
              <a:rPr lang="en-US" sz="2400" dirty="0" err="1"/>
              <a:t>politici</a:t>
            </a:r>
            <a:r>
              <a:rPr lang="en-US" sz="2400" dirty="0"/>
              <a:t> </a:t>
            </a:r>
            <a:r>
              <a:rPr lang="en-US" sz="2400" dirty="0" err="1"/>
              <a:t>speciale</a:t>
            </a:r>
            <a:r>
              <a:rPr lang="en-US" sz="2400" dirty="0"/>
              <a:t> de </a:t>
            </a:r>
            <a:r>
              <a:rPr lang="en-US" sz="2400" dirty="0" err="1"/>
              <a:t>acces</a:t>
            </a:r>
            <a:r>
              <a:rPr lang="en-US" sz="2400" dirty="0"/>
              <a:t>;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 err="1"/>
              <a:t>Contractului</a:t>
            </a:r>
            <a:r>
              <a:rPr lang="en-US" sz="2400" dirty="0"/>
              <a:t>: de date </a:t>
            </a:r>
            <a:r>
              <a:rPr lang="en-US" sz="2400" dirty="0" err="1"/>
              <a:t>și</a:t>
            </a:r>
            <a:r>
              <a:rPr lang="en-US" sz="2400" dirty="0"/>
              <a:t> </a:t>
            </a:r>
            <a:r>
              <a:rPr lang="en-US" sz="2400" dirty="0" err="1"/>
              <a:t>metode</a:t>
            </a:r>
            <a:r>
              <a:rPr lang="en-US" sz="2400" dirty="0"/>
              <a:t> </a:t>
            </a:r>
            <a:r>
              <a:rPr lang="en-US" sz="2400" dirty="0" err="1"/>
              <a:t>expus</a:t>
            </a:r>
            <a:r>
              <a:rPr lang="en-US" sz="2400" dirty="0"/>
              <a:t>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094C47F-20B1-A7F8-C23D-F25036318E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6616" y="2595003"/>
            <a:ext cx="3387634" cy="2699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441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 err="1"/>
              <a:t>Apelul</a:t>
            </a:r>
            <a:r>
              <a:rPr lang="en-US" altLang="en-US" dirty="0"/>
              <a:t> de </a:t>
            </a:r>
            <a:r>
              <a:rPr lang="en-US" altLang="en-US" dirty="0" err="1"/>
              <a:t>metode</a:t>
            </a:r>
            <a:r>
              <a:rPr lang="en-US" altLang="en-US" dirty="0"/>
              <a:t> la </a:t>
            </a:r>
            <a:r>
              <a:rPr lang="en-US" altLang="en-US" dirty="0" err="1"/>
              <a:t>dista</a:t>
            </a:r>
            <a:r>
              <a:rPr lang="ro-RO" altLang="en-US" dirty="0"/>
              <a:t>nță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A2DBF87-F7A8-DF04-1731-F42EF7FFAC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4266" y="1801640"/>
            <a:ext cx="6025760" cy="4564969"/>
          </a:xfrm>
        </p:spPr>
        <p:txBody>
          <a:bodyPr>
            <a:normAutofit/>
          </a:bodyPr>
          <a:lstStyle/>
          <a:p>
            <a:pPr marL="285750" indent="-285750">
              <a:spcBef>
                <a:spcPct val="20000"/>
              </a:spcBef>
              <a:buFont typeface="Arial" pitchFamily="34" charset="0"/>
              <a:buChar char="–"/>
            </a:pPr>
            <a:r>
              <a:rPr lang="en-US" sz="2000" b="1" dirty="0" err="1">
                <a:solidFill>
                  <a:schemeClr val="tx2">
                    <a:lumMod val="75000"/>
                  </a:schemeClr>
                </a:solidFill>
              </a:rPr>
              <a:t>Componentele</a:t>
            </a:r>
            <a:r>
              <a:rPr lang="en-US" sz="2000" b="1" dirty="0">
                <a:solidFill>
                  <a:schemeClr val="tx2">
                    <a:lumMod val="75000"/>
                  </a:schemeClr>
                </a:solidFill>
              </a:rPr>
              <a:t> de </a:t>
            </a:r>
            <a:r>
              <a:rPr lang="en-US" sz="2000" b="1" dirty="0" err="1">
                <a:solidFill>
                  <a:schemeClr val="tx2">
                    <a:lumMod val="75000"/>
                  </a:schemeClr>
                </a:solidFill>
              </a:rPr>
              <a:t>serviciu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: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obiecte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 care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implementează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contractele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serviciilor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;</a:t>
            </a:r>
          </a:p>
          <a:p>
            <a:pPr marL="285750" indent="-285750">
              <a:spcBef>
                <a:spcPct val="20000"/>
              </a:spcBef>
              <a:buFont typeface="Arial" pitchFamily="34" charset="0"/>
              <a:buChar char="–"/>
            </a:pPr>
            <a:r>
              <a:rPr lang="en-US" sz="2000" b="1" dirty="0" err="1">
                <a:solidFill>
                  <a:schemeClr val="tx2">
                    <a:lumMod val="75000"/>
                  </a:schemeClr>
                </a:solidFill>
              </a:rPr>
              <a:t>Aplicaţia</a:t>
            </a:r>
            <a:r>
              <a:rPr lang="en-US" sz="2000" b="1" dirty="0">
                <a:solidFill>
                  <a:schemeClr val="tx2">
                    <a:lumMod val="75000"/>
                  </a:schemeClr>
                </a:solidFill>
              </a:rPr>
              <a:t> client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: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permite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accesul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utilizatorilor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sistemului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 informatic la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funcţiile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componentelor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 de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seriviciu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aflate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 la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distanţă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;</a:t>
            </a:r>
          </a:p>
          <a:p>
            <a:pPr marL="285750" indent="-285750">
              <a:spcBef>
                <a:spcPct val="20000"/>
              </a:spcBef>
              <a:buFont typeface="Arial" pitchFamily="34" charset="0"/>
              <a:buChar char="–"/>
            </a:pPr>
            <a:r>
              <a:rPr lang="en-US" sz="2000" b="1" dirty="0">
                <a:solidFill>
                  <a:schemeClr val="tx2">
                    <a:lumMod val="75000"/>
                  </a:schemeClr>
                </a:solidFill>
              </a:rPr>
              <a:t>Proxy-</a:t>
            </a:r>
            <a:r>
              <a:rPr lang="en-US" sz="2000" b="1" dirty="0" err="1">
                <a:solidFill>
                  <a:schemeClr val="tx2">
                    <a:lumMod val="75000"/>
                  </a:schemeClr>
                </a:solidFill>
              </a:rPr>
              <a:t>ul</a:t>
            </a:r>
            <a:r>
              <a:rPr lang="en-US" sz="2000" b="1" dirty="0">
                <a:solidFill>
                  <a:schemeClr val="tx2">
                    <a:lumMod val="75000"/>
                  </a:schemeClr>
                </a:solidFill>
              </a:rPr>
              <a:t> client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: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facilitează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apelarea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transparentă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 a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metodelor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 la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distanţă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 din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aplicaţia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 client;</a:t>
            </a:r>
          </a:p>
          <a:p>
            <a:pPr marL="285750" indent="-285750">
              <a:spcBef>
                <a:spcPct val="20000"/>
              </a:spcBef>
              <a:buFont typeface="Arial" pitchFamily="34" charset="0"/>
              <a:buChar char="–"/>
            </a:pPr>
            <a:r>
              <a:rPr lang="en-US" sz="2000" b="1" dirty="0" err="1">
                <a:solidFill>
                  <a:schemeClr val="tx2">
                    <a:lumMod val="75000"/>
                  </a:schemeClr>
                </a:solidFill>
              </a:rPr>
              <a:t>Mediul</a:t>
            </a:r>
            <a:r>
              <a:rPr lang="en-US" sz="2000" b="1" dirty="0">
                <a:solidFill>
                  <a:schemeClr val="tx2">
                    <a:lumMod val="75000"/>
                  </a:schemeClr>
                </a:solidFill>
              </a:rPr>
              <a:t> pentru </a:t>
            </a:r>
            <a:r>
              <a:rPr lang="en-US" sz="2000" b="1" dirty="0" err="1">
                <a:solidFill>
                  <a:schemeClr val="tx2">
                    <a:lumMod val="75000"/>
                  </a:schemeClr>
                </a:solidFill>
              </a:rPr>
              <a:t>execuţia</a:t>
            </a:r>
            <a:r>
              <a:rPr lang="en-US" sz="2000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000" b="1" dirty="0" err="1">
                <a:solidFill>
                  <a:schemeClr val="tx2">
                    <a:lumMod val="75000"/>
                  </a:schemeClr>
                </a:solidFill>
              </a:rPr>
              <a:t>apelurilor</a:t>
            </a:r>
            <a:r>
              <a:rPr lang="en-US" sz="2000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000" b="1" dirty="0" err="1">
                <a:solidFill>
                  <a:schemeClr val="tx2">
                    <a:lumMod val="75000"/>
                  </a:schemeClr>
                </a:solidFill>
              </a:rPr>
              <a:t>procedurilor</a:t>
            </a:r>
            <a:r>
              <a:rPr lang="en-US" sz="2000" b="1" dirty="0">
                <a:solidFill>
                  <a:schemeClr val="tx2">
                    <a:lumMod val="75000"/>
                  </a:schemeClr>
                </a:solidFill>
              </a:rPr>
              <a:t> la </a:t>
            </a:r>
            <a:r>
              <a:rPr lang="en-US" sz="2000" b="1" dirty="0" err="1">
                <a:solidFill>
                  <a:schemeClr val="tx2">
                    <a:lumMod val="75000"/>
                  </a:schemeClr>
                </a:solidFill>
              </a:rPr>
              <a:t>distanţă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: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încapsulează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serializarea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şi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deserializarea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mesajelor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transmise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în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reţea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 pentru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invocarea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metodelor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 la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distanţă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atât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 pe server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cât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şi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 pe client;</a:t>
            </a:r>
          </a:p>
          <a:p>
            <a:pPr marL="285750" indent="-285750">
              <a:spcBef>
                <a:spcPct val="20000"/>
              </a:spcBef>
              <a:buFont typeface="Arial" pitchFamily="34" charset="0"/>
              <a:buChar char="–"/>
            </a:pPr>
            <a:r>
              <a:rPr lang="en-US" sz="2000" b="1" dirty="0" err="1">
                <a:solidFill>
                  <a:schemeClr val="tx2">
                    <a:lumMod val="75000"/>
                  </a:schemeClr>
                </a:solidFill>
              </a:rPr>
              <a:t>Invocatorul</a:t>
            </a:r>
            <a:r>
              <a:rPr lang="en-US" sz="2000" b="1" dirty="0">
                <a:solidFill>
                  <a:schemeClr val="tx2">
                    <a:lumMod val="75000"/>
                  </a:schemeClr>
                </a:solidFill>
              </a:rPr>
              <a:t> server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: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instanţiază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dinamic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componentele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 de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serviciu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 la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momentul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cererii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şi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execută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metodele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 solicitate de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clientul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 de la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distanţă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întorcându-i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acestuia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rezultatul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apelului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.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607C775-1712-A215-16A0-F4FA8B4907F1}"/>
              </a:ext>
            </a:extLst>
          </p:cNvPr>
          <p:cNvSpPr/>
          <p:nvPr/>
        </p:nvSpPr>
        <p:spPr>
          <a:xfrm>
            <a:off x="6333424" y="2124306"/>
            <a:ext cx="2399168" cy="4242303"/>
          </a:xfrm>
          <a:prstGeom prst="round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2400" dirty="0"/>
              <a:t>Client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03C113F-27C9-0178-B30A-C9FD9DB5794D}"/>
              </a:ext>
            </a:extLst>
          </p:cNvPr>
          <p:cNvSpPr/>
          <p:nvPr/>
        </p:nvSpPr>
        <p:spPr>
          <a:xfrm>
            <a:off x="6600501" y="2794710"/>
            <a:ext cx="1865014" cy="65788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Aplicație</a:t>
            </a:r>
            <a:r>
              <a:rPr lang="en-US" dirty="0">
                <a:solidFill>
                  <a:schemeClr val="tx1"/>
                </a:solidFill>
              </a:rPr>
              <a:t> client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0594326-3729-F85A-9191-0E2C2157115A}"/>
              </a:ext>
            </a:extLst>
          </p:cNvPr>
          <p:cNvSpPr/>
          <p:nvPr/>
        </p:nvSpPr>
        <p:spPr>
          <a:xfrm>
            <a:off x="6600501" y="4122997"/>
            <a:ext cx="1865014" cy="39835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Proxy client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D868435-52E0-3E1C-0C87-D5D9DB57C5E3}"/>
              </a:ext>
            </a:extLst>
          </p:cNvPr>
          <p:cNvSpPr/>
          <p:nvPr/>
        </p:nvSpPr>
        <p:spPr>
          <a:xfrm>
            <a:off x="6600501" y="5179302"/>
            <a:ext cx="1865014" cy="96886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Mediu</a:t>
            </a:r>
            <a:r>
              <a:rPr lang="en-US" dirty="0">
                <a:solidFill>
                  <a:schemeClr val="tx1"/>
                </a:solidFill>
              </a:rPr>
              <a:t> pentru </a:t>
            </a:r>
            <a:r>
              <a:rPr lang="en-US" dirty="0" err="1">
                <a:solidFill>
                  <a:schemeClr val="tx1"/>
                </a:solidFill>
              </a:rPr>
              <a:t>apelul</a:t>
            </a:r>
            <a:r>
              <a:rPr lang="en-US" dirty="0">
                <a:solidFill>
                  <a:schemeClr val="tx1"/>
                </a:solidFill>
              </a:rPr>
              <a:t> de </a:t>
            </a:r>
            <a:r>
              <a:rPr lang="en-US" dirty="0" err="1">
                <a:solidFill>
                  <a:schemeClr val="tx1"/>
                </a:solidFill>
              </a:rPr>
              <a:t>metode</a:t>
            </a:r>
            <a:r>
              <a:rPr lang="en-US" dirty="0">
                <a:solidFill>
                  <a:schemeClr val="tx1"/>
                </a:solidFill>
              </a:rPr>
              <a:t> la </a:t>
            </a:r>
            <a:r>
              <a:rPr lang="en-US" dirty="0" err="1">
                <a:solidFill>
                  <a:schemeClr val="tx1"/>
                </a:solidFill>
              </a:rPr>
              <a:t>distanță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1BD7425-C716-7FAF-87F0-761523BEF3C8}"/>
              </a:ext>
            </a:extLst>
          </p:cNvPr>
          <p:cNvSpPr/>
          <p:nvPr/>
        </p:nvSpPr>
        <p:spPr>
          <a:xfrm>
            <a:off x="9668117" y="2124306"/>
            <a:ext cx="2399168" cy="4242303"/>
          </a:xfrm>
          <a:prstGeom prst="round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2400" dirty="0"/>
              <a:t>Server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D0800E1-9425-62B3-9300-723ABE849ED9}"/>
              </a:ext>
            </a:extLst>
          </p:cNvPr>
          <p:cNvSpPr/>
          <p:nvPr/>
        </p:nvSpPr>
        <p:spPr>
          <a:xfrm>
            <a:off x="9935194" y="2802691"/>
            <a:ext cx="1865014" cy="65788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Componentă</a:t>
            </a:r>
            <a:r>
              <a:rPr lang="en-US" dirty="0">
                <a:solidFill>
                  <a:schemeClr val="tx1"/>
                </a:solidFill>
              </a:rPr>
              <a:t> de </a:t>
            </a:r>
            <a:r>
              <a:rPr lang="en-US" dirty="0" err="1">
                <a:solidFill>
                  <a:schemeClr val="tx1"/>
                </a:solidFill>
              </a:rPr>
              <a:t>serviciu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AA52EEC-51FF-3CB8-C46C-AFCFA30C26BC}"/>
              </a:ext>
            </a:extLst>
          </p:cNvPr>
          <p:cNvSpPr/>
          <p:nvPr/>
        </p:nvSpPr>
        <p:spPr>
          <a:xfrm>
            <a:off x="9935194" y="4113899"/>
            <a:ext cx="1865014" cy="39835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Invocator server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E7F3FB3-FF06-80D3-A78E-1D407603C6B1}"/>
              </a:ext>
            </a:extLst>
          </p:cNvPr>
          <p:cNvSpPr/>
          <p:nvPr/>
        </p:nvSpPr>
        <p:spPr>
          <a:xfrm>
            <a:off x="9935194" y="5179302"/>
            <a:ext cx="1865014" cy="96886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Mediu</a:t>
            </a:r>
            <a:r>
              <a:rPr lang="en-US" dirty="0">
                <a:solidFill>
                  <a:schemeClr val="tx1"/>
                </a:solidFill>
              </a:rPr>
              <a:t> pentru </a:t>
            </a:r>
            <a:r>
              <a:rPr lang="en-US" dirty="0" err="1">
                <a:solidFill>
                  <a:schemeClr val="tx1"/>
                </a:solidFill>
              </a:rPr>
              <a:t>apelul</a:t>
            </a:r>
            <a:r>
              <a:rPr lang="en-US" dirty="0">
                <a:solidFill>
                  <a:schemeClr val="tx1"/>
                </a:solidFill>
              </a:rPr>
              <a:t> de </a:t>
            </a:r>
            <a:r>
              <a:rPr lang="en-US" dirty="0" err="1">
                <a:solidFill>
                  <a:schemeClr val="tx1"/>
                </a:solidFill>
              </a:rPr>
              <a:t>metode</a:t>
            </a:r>
            <a:r>
              <a:rPr lang="en-US" dirty="0">
                <a:solidFill>
                  <a:schemeClr val="tx1"/>
                </a:solidFill>
              </a:rPr>
              <a:t> la </a:t>
            </a:r>
            <a:r>
              <a:rPr lang="en-US" dirty="0" err="1">
                <a:solidFill>
                  <a:schemeClr val="tx1"/>
                </a:solidFill>
              </a:rPr>
              <a:t>distanță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569B1C9-819C-4F62-BEDA-B8B247C1ED59}"/>
              </a:ext>
            </a:extLst>
          </p:cNvPr>
          <p:cNvCxnSpPr>
            <a:cxnSpLocks/>
          </p:cNvCxnSpPr>
          <p:nvPr/>
        </p:nvCxnSpPr>
        <p:spPr>
          <a:xfrm>
            <a:off x="7030524" y="3463702"/>
            <a:ext cx="0" cy="659295"/>
          </a:xfrm>
          <a:prstGeom prst="straightConnector1">
            <a:avLst/>
          </a:prstGeom>
          <a:ln w="38100"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DFE234E-D92B-3014-A9D9-13A88708DE70}"/>
              </a:ext>
            </a:extLst>
          </p:cNvPr>
          <p:cNvCxnSpPr>
            <a:cxnSpLocks/>
          </p:cNvCxnSpPr>
          <p:nvPr/>
        </p:nvCxnSpPr>
        <p:spPr>
          <a:xfrm>
            <a:off x="7030524" y="4520007"/>
            <a:ext cx="0" cy="659295"/>
          </a:xfrm>
          <a:prstGeom prst="straightConnector1">
            <a:avLst/>
          </a:prstGeom>
          <a:ln w="38100"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53FB40E-A251-6A08-649B-0AA2630DFED3}"/>
              </a:ext>
            </a:extLst>
          </p:cNvPr>
          <p:cNvCxnSpPr>
            <a:cxnSpLocks/>
          </p:cNvCxnSpPr>
          <p:nvPr/>
        </p:nvCxnSpPr>
        <p:spPr>
          <a:xfrm>
            <a:off x="11304506" y="3473227"/>
            <a:ext cx="0" cy="659295"/>
          </a:xfrm>
          <a:prstGeom prst="straightConnector1">
            <a:avLst/>
          </a:prstGeom>
          <a:ln w="38100"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199A127-10BA-1849-448E-E36B03E5308B}"/>
              </a:ext>
            </a:extLst>
          </p:cNvPr>
          <p:cNvCxnSpPr>
            <a:cxnSpLocks/>
          </p:cNvCxnSpPr>
          <p:nvPr/>
        </p:nvCxnSpPr>
        <p:spPr>
          <a:xfrm>
            <a:off x="11304506" y="4537553"/>
            <a:ext cx="0" cy="659295"/>
          </a:xfrm>
          <a:prstGeom prst="straightConnector1">
            <a:avLst/>
          </a:prstGeom>
          <a:ln w="38100"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9E45403-20AE-B819-97EA-B7F74BBD386F}"/>
              </a:ext>
            </a:extLst>
          </p:cNvPr>
          <p:cNvCxnSpPr>
            <a:cxnSpLocks/>
          </p:cNvCxnSpPr>
          <p:nvPr/>
        </p:nvCxnSpPr>
        <p:spPr>
          <a:xfrm>
            <a:off x="7952945" y="3452594"/>
            <a:ext cx="0" cy="659295"/>
          </a:xfrm>
          <a:prstGeom prst="straightConnector1">
            <a:avLst/>
          </a:prstGeom>
          <a:ln w="38100">
            <a:headEnd type="triangle"/>
            <a:tailEnd type="non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6C71018-23CD-A3AE-B6B4-94005F2F7688}"/>
              </a:ext>
            </a:extLst>
          </p:cNvPr>
          <p:cNvCxnSpPr>
            <a:cxnSpLocks/>
          </p:cNvCxnSpPr>
          <p:nvPr/>
        </p:nvCxnSpPr>
        <p:spPr>
          <a:xfrm>
            <a:off x="7952945" y="4520007"/>
            <a:ext cx="0" cy="659295"/>
          </a:xfrm>
          <a:prstGeom prst="straightConnector1">
            <a:avLst/>
          </a:prstGeom>
          <a:ln w="38100">
            <a:headEnd type="triangle"/>
            <a:tailEnd type="non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CD50BE4-176F-73CB-6523-EFC0BE96C432}"/>
              </a:ext>
            </a:extLst>
          </p:cNvPr>
          <p:cNvCxnSpPr>
            <a:cxnSpLocks/>
          </p:cNvCxnSpPr>
          <p:nvPr/>
        </p:nvCxnSpPr>
        <p:spPr>
          <a:xfrm>
            <a:off x="10417012" y="3473227"/>
            <a:ext cx="0" cy="659295"/>
          </a:xfrm>
          <a:prstGeom prst="straightConnector1">
            <a:avLst/>
          </a:prstGeom>
          <a:ln w="38100">
            <a:headEnd type="triangle"/>
            <a:tailEnd type="non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8C3E327-8946-DECF-22B5-BCFD8C858BAE}"/>
              </a:ext>
            </a:extLst>
          </p:cNvPr>
          <p:cNvCxnSpPr>
            <a:cxnSpLocks/>
          </p:cNvCxnSpPr>
          <p:nvPr/>
        </p:nvCxnSpPr>
        <p:spPr>
          <a:xfrm>
            <a:off x="10417012" y="4537553"/>
            <a:ext cx="0" cy="659295"/>
          </a:xfrm>
          <a:prstGeom prst="straightConnector1">
            <a:avLst/>
          </a:prstGeom>
          <a:ln w="38100">
            <a:headEnd type="triangle"/>
            <a:tailEnd type="non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A149B02-0368-CEA7-6E82-B50D1775DDAA}"/>
              </a:ext>
            </a:extLst>
          </p:cNvPr>
          <p:cNvCxnSpPr>
            <a:cxnSpLocks/>
          </p:cNvCxnSpPr>
          <p:nvPr/>
        </p:nvCxnSpPr>
        <p:spPr>
          <a:xfrm>
            <a:off x="8465513" y="5888288"/>
            <a:ext cx="1469679" cy="0"/>
          </a:xfrm>
          <a:prstGeom prst="straightConnector1">
            <a:avLst/>
          </a:prstGeom>
          <a:ln w="38100">
            <a:headEnd type="triangle"/>
            <a:tailEnd type="non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0EF840E-4761-E502-6D1E-D86613D056E6}"/>
              </a:ext>
            </a:extLst>
          </p:cNvPr>
          <p:cNvCxnSpPr>
            <a:cxnSpLocks/>
          </p:cNvCxnSpPr>
          <p:nvPr/>
        </p:nvCxnSpPr>
        <p:spPr>
          <a:xfrm>
            <a:off x="8465514" y="5469627"/>
            <a:ext cx="1469679" cy="0"/>
          </a:xfrm>
          <a:prstGeom prst="straightConnector1">
            <a:avLst/>
          </a:prstGeom>
          <a:ln w="38100">
            <a:headEnd type="none"/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8F9108F-02B3-C64F-BA69-ED71962DFE76}"/>
              </a:ext>
            </a:extLst>
          </p:cNvPr>
          <p:cNvCxnSpPr>
            <a:cxnSpLocks/>
          </p:cNvCxnSpPr>
          <p:nvPr/>
        </p:nvCxnSpPr>
        <p:spPr>
          <a:xfrm>
            <a:off x="8465515" y="3208939"/>
            <a:ext cx="1469679" cy="0"/>
          </a:xfrm>
          <a:prstGeom prst="straightConnector1">
            <a:avLst/>
          </a:prstGeom>
          <a:ln w="38100">
            <a:headEnd type="triangle"/>
            <a:tailEnd type="non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320DD79-5C82-35F5-BDA2-D071409626D3}"/>
              </a:ext>
            </a:extLst>
          </p:cNvPr>
          <p:cNvCxnSpPr>
            <a:cxnSpLocks/>
          </p:cNvCxnSpPr>
          <p:nvPr/>
        </p:nvCxnSpPr>
        <p:spPr>
          <a:xfrm>
            <a:off x="8465512" y="3032831"/>
            <a:ext cx="1469679" cy="0"/>
          </a:xfrm>
          <a:prstGeom prst="straightConnector1">
            <a:avLst/>
          </a:prstGeom>
          <a:ln w="38100">
            <a:headEnd type="none"/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750CA5CF-C3AC-5C66-1D53-92591C7B6AB5}"/>
              </a:ext>
            </a:extLst>
          </p:cNvPr>
          <p:cNvSpPr txBox="1"/>
          <p:nvPr/>
        </p:nvSpPr>
        <p:spPr>
          <a:xfrm>
            <a:off x="8751199" y="2369384"/>
            <a:ext cx="9169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Flux</a:t>
            </a:r>
          </a:p>
          <a:p>
            <a:pPr algn="ctr"/>
            <a:r>
              <a:rPr lang="en-US" dirty="0" err="1"/>
              <a:t>aparent</a:t>
            </a:r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68D340E-BB3A-EBFE-9226-8FBBD0598B62}"/>
              </a:ext>
            </a:extLst>
          </p:cNvPr>
          <p:cNvSpPr txBox="1"/>
          <p:nvPr/>
        </p:nvSpPr>
        <p:spPr>
          <a:xfrm>
            <a:off x="8430913" y="5523056"/>
            <a:ext cx="1538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Canal de </a:t>
            </a:r>
            <a:r>
              <a:rPr lang="en-US" dirty="0" err="1"/>
              <a:t>rețea</a:t>
            </a:r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62D1D02-7EBB-6EB4-CE9A-26B728BC82ED}"/>
              </a:ext>
            </a:extLst>
          </p:cNvPr>
          <p:cNvSpPr txBox="1"/>
          <p:nvPr/>
        </p:nvSpPr>
        <p:spPr>
          <a:xfrm>
            <a:off x="6480034" y="3716537"/>
            <a:ext cx="585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apel</a:t>
            </a:r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8638252-4C00-2478-06C2-FACBC0DF11C6}"/>
              </a:ext>
            </a:extLst>
          </p:cNvPr>
          <p:cNvSpPr txBox="1"/>
          <p:nvPr/>
        </p:nvSpPr>
        <p:spPr>
          <a:xfrm>
            <a:off x="6379209" y="4676235"/>
            <a:ext cx="11299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serializare</a:t>
            </a:r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304C587-FC21-04CC-927C-E0E9C1584F6B}"/>
              </a:ext>
            </a:extLst>
          </p:cNvPr>
          <p:cNvSpPr txBox="1"/>
          <p:nvPr/>
        </p:nvSpPr>
        <p:spPr>
          <a:xfrm>
            <a:off x="9620085" y="4679503"/>
            <a:ext cx="13672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deserializare</a:t>
            </a:r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CA59967-DB10-367B-71CA-E9C08B8B20DD}"/>
              </a:ext>
            </a:extLst>
          </p:cNvPr>
          <p:cNvSpPr txBox="1"/>
          <p:nvPr/>
        </p:nvSpPr>
        <p:spPr>
          <a:xfrm>
            <a:off x="7550488" y="4690835"/>
            <a:ext cx="13672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deserializare</a:t>
            </a:r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E060717-246B-D7C5-54F5-5E7A9A95B2B6}"/>
              </a:ext>
            </a:extLst>
          </p:cNvPr>
          <p:cNvSpPr txBox="1"/>
          <p:nvPr/>
        </p:nvSpPr>
        <p:spPr>
          <a:xfrm>
            <a:off x="7905511" y="3713537"/>
            <a:ext cx="899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rezultat</a:t>
            </a:r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05859E1-0050-0B58-CEBE-9CC562F722BE}"/>
              </a:ext>
            </a:extLst>
          </p:cNvPr>
          <p:cNvSpPr txBox="1"/>
          <p:nvPr/>
        </p:nvSpPr>
        <p:spPr>
          <a:xfrm>
            <a:off x="10932369" y="4673775"/>
            <a:ext cx="11299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serializare</a:t>
            </a:r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4830BC1-0497-DDCF-5C71-CB9FF81898D3}"/>
              </a:ext>
            </a:extLst>
          </p:cNvPr>
          <p:cNvSpPr txBox="1"/>
          <p:nvPr/>
        </p:nvSpPr>
        <p:spPr>
          <a:xfrm>
            <a:off x="9482987" y="3713537"/>
            <a:ext cx="978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invocare</a:t>
            </a:r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92A6F28-408D-C012-80A2-110423D640BD}"/>
              </a:ext>
            </a:extLst>
          </p:cNvPr>
          <p:cNvSpPr txBox="1"/>
          <p:nvPr/>
        </p:nvSpPr>
        <p:spPr>
          <a:xfrm>
            <a:off x="11292523" y="3731916"/>
            <a:ext cx="899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rezultat</a:t>
            </a:r>
            <a:endParaRPr lang="en-US" dirty="0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A358963D-7284-F9F2-6675-FED757521ED3}"/>
              </a:ext>
            </a:extLst>
          </p:cNvPr>
          <p:cNvCxnSpPr>
            <a:cxnSpLocks/>
          </p:cNvCxnSpPr>
          <p:nvPr/>
        </p:nvCxnSpPr>
        <p:spPr>
          <a:xfrm flipV="1">
            <a:off x="6246799" y="3691235"/>
            <a:ext cx="5870559" cy="1"/>
          </a:xfrm>
          <a:prstGeom prst="line">
            <a:avLst/>
          </a:prstGeom>
          <a:ln w="381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54050089-96E9-582A-3E60-EEF7E30634B2}"/>
              </a:ext>
            </a:extLst>
          </p:cNvPr>
          <p:cNvSpPr txBox="1"/>
          <p:nvPr/>
        </p:nvSpPr>
        <p:spPr>
          <a:xfrm>
            <a:off x="8305379" y="3343246"/>
            <a:ext cx="1819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Interfață</a:t>
            </a:r>
            <a:r>
              <a:rPr lang="en-US" dirty="0"/>
              <a:t> contract</a:t>
            </a:r>
          </a:p>
        </p:txBody>
      </p:sp>
    </p:spTree>
    <p:extLst>
      <p:ext uri="{BB962C8B-B14F-4D97-AF65-F5344CB8AC3E}">
        <p14:creationId xmlns:p14="http://schemas.microsoft.com/office/powerpoint/2010/main" val="4235271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"/>
                            </p:stCondLst>
                            <p:childTnLst>
                              <p:par>
                                <p:cTn id="7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"/>
                            </p:stCondLst>
                            <p:childTnLst>
                              <p:par>
                                <p:cTn id="8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500"/>
                            </p:stCondLst>
                            <p:childTnLst>
                              <p:par>
                                <p:cTn id="8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1000"/>
                            </p:stCondLst>
                            <p:childTnLst>
                              <p:par>
                                <p:cTn id="9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500"/>
                            </p:stCondLst>
                            <p:childTnLst>
                              <p:par>
                                <p:cTn id="9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1500"/>
                            </p:stCondLst>
                            <p:childTnLst>
                              <p:par>
                                <p:cTn id="10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500"/>
                            </p:stCondLst>
                            <p:childTnLst>
                              <p:par>
                                <p:cTn id="1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500"/>
                            </p:stCondLst>
                            <p:childTnLst>
                              <p:par>
                                <p:cTn id="12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500"/>
                            </p:stCondLst>
                            <p:childTnLst>
                              <p:par>
                                <p:cTn id="13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500"/>
                            </p:stCondLst>
                            <p:childTnLst>
                              <p:par>
                                <p:cTn id="14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500"/>
                            </p:stCondLst>
                            <p:childTnLst>
                              <p:par>
                                <p:cTn id="15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500"/>
                            </p:stCondLst>
                            <p:childTnLst>
                              <p:par>
                                <p:cTn id="16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3" fill="hold">
                            <p:stCondLst>
                              <p:cond delay="500"/>
                            </p:stCondLst>
                            <p:childTnLst>
                              <p:par>
                                <p:cTn id="17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25" grpId="0"/>
      <p:bldP spid="26" grpId="0"/>
      <p:bldP spid="27" grpId="0"/>
      <p:bldP spid="28" grpId="0"/>
      <p:bldP spid="29" grpId="0"/>
      <p:bldP spid="30" grpId="0"/>
      <p:bldP spid="31" grpId="0"/>
      <p:bldP spid="32" grpId="0"/>
      <p:bldP spid="33" grpId="0"/>
      <p:bldP spid="34" grpId="0"/>
      <p:bldP spid="3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Rectangle 92">
            <a:extLst>
              <a:ext uri="{FF2B5EF4-FFF2-40B4-BE49-F238E27FC236}">
                <a16:creationId xmlns:a16="http://schemas.microsoft.com/office/drawing/2014/main" id="{74149606-3AF2-329B-B8BB-C4F3488EB270}"/>
              </a:ext>
            </a:extLst>
          </p:cNvPr>
          <p:cNvSpPr/>
          <p:nvPr/>
        </p:nvSpPr>
        <p:spPr>
          <a:xfrm>
            <a:off x="8040906" y="1249680"/>
            <a:ext cx="2496950" cy="5471160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accent2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Server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BF255FF4-BB88-B8CF-6661-BEBE37E10926}"/>
              </a:ext>
            </a:extLst>
          </p:cNvPr>
          <p:cNvSpPr/>
          <p:nvPr/>
        </p:nvSpPr>
        <p:spPr>
          <a:xfrm>
            <a:off x="3736481" y="1249680"/>
            <a:ext cx="2496950" cy="5471160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accent2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dirty="0">
                <a:solidFill>
                  <a:schemeClr val="tx1"/>
                </a:solidFill>
              </a:rPr>
              <a:t>Client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 err="1"/>
              <a:t>Arhitectura</a:t>
            </a:r>
            <a:r>
              <a:rPr lang="en-US" altLang="en-US" dirty="0"/>
              <a:t> WCF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A2DBF87-F7A8-DF04-1731-F42EF7FFAC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4266" y="1472666"/>
            <a:ext cx="8600100" cy="5385334"/>
          </a:xfrm>
        </p:spPr>
        <p:txBody>
          <a:bodyPr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Nivel de </a:t>
            </a:r>
            <a:r>
              <a:rPr lang="en-US" sz="1800" dirty="0" err="1"/>
              <a:t>serviciu</a:t>
            </a:r>
            <a:r>
              <a:rPr lang="en-US" sz="1800" dirty="0"/>
              <a:t>:</a:t>
            </a:r>
          </a:p>
          <a:p>
            <a:pPr marL="800100" lvl="1" indent="-342900">
              <a:buFont typeface="System Font Regular"/>
              <a:buChar char="-"/>
            </a:pPr>
            <a:r>
              <a:rPr lang="en-US" sz="1800" dirty="0" err="1"/>
              <a:t>Contracte</a:t>
            </a:r>
            <a:r>
              <a:rPr lang="en-US" sz="1800" dirty="0"/>
              <a:t> de date;</a:t>
            </a:r>
          </a:p>
          <a:p>
            <a:pPr marL="800100" lvl="1" indent="-342900">
              <a:buFont typeface="System Font Regular"/>
              <a:buChar char="-"/>
            </a:pPr>
            <a:r>
              <a:rPr lang="en-US" sz="1800" dirty="0" err="1"/>
              <a:t>Contracte</a:t>
            </a:r>
            <a:r>
              <a:rPr lang="en-US" sz="1800" dirty="0"/>
              <a:t> de </a:t>
            </a:r>
            <a:r>
              <a:rPr lang="en-US" sz="1800" dirty="0" err="1"/>
              <a:t>mesaje</a:t>
            </a:r>
            <a:r>
              <a:rPr lang="en-US" sz="1800" dirty="0"/>
              <a:t>;</a:t>
            </a:r>
          </a:p>
          <a:p>
            <a:pPr marL="800100" lvl="1" indent="-342900">
              <a:buFont typeface="System Font Regular"/>
              <a:buChar char="-"/>
            </a:pPr>
            <a:r>
              <a:rPr lang="en-US" sz="1800" dirty="0" err="1"/>
              <a:t>Contractul</a:t>
            </a:r>
            <a:r>
              <a:rPr lang="en-US" sz="1800" dirty="0"/>
              <a:t> de </a:t>
            </a:r>
            <a:r>
              <a:rPr lang="en-US" sz="1800" dirty="0" err="1"/>
              <a:t>serviciu</a:t>
            </a:r>
            <a:r>
              <a:rPr lang="en-US" sz="1800" dirty="0"/>
              <a:t>;</a:t>
            </a:r>
          </a:p>
          <a:p>
            <a:pPr marL="800100" lvl="1" indent="-342900">
              <a:buFont typeface="System Font Regular"/>
              <a:buChar char="-"/>
            </a:pPr>
            <a:r>
              <a:rPr lang="en-US" sz="1800" dirty="0" err="1"/>
              <a:t>Politici</a:t>
            </a:r>
            <a:r>
              <a:rPr lang="en-US" sz="1800" dirty="0"/>
              <a:t> de </a:t>
            </a:r>
            <a:r>
              <a:rPr lang="en-US" sz="1800" dirty="0" err="1"/>
              <a:t>acces</a:t>
            </a:r>
            <a:r>
              <a:rPr lang="en-US" sz="1800" dirty="0"/>
              <a:t> la </a:t>
            </a:r>
            <a:r>
              <a:rPr lang="en-US" sz="1800" dirty="0" err="1"/>
              <a:t>servicii</a:t>
            </a:r>
            <a:r>
              <a:rPr lang="en-US" sz="18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 err="1"/>
              <a:t>Nivelul</a:t>
            </a:r>
            <a:r>
              <a:rPr lang="en-US" sz="1800" dirty="0"/>
              <a:t> de </a:t>
            </a:r>
            <a:r>
              <a:rPr lang="en-US" sz="1800" dirty="0" err="1"/>
              <a:t>mesaje</a:t>
            </a:r>
            <a:r>
              <a:rPr lang="en-US" sz="1800" dirty="0"/>
              <a:t>:</a:t>
            </a:r>
          </a:p>
          <a:p>
            <a:pPr marL="800100" lvl="1" indent="-342900">
              <a:buFont typeface="System Font Regular"/>
              <a:buChar char="-"/>
            </a:pPr>
            <a:r>
              <a:rPr lang="en-US" sz="1800" dirty="0" err="1"/>
              <a:t>Protocoale</a:t>
            </a:r>
            <a:r>
              <a:rPr lang="en-US" sz="1800" dirty="0"/>
              <a:t> </a:t>
            </a:r>
            <a:r>
              <a:rPr lang="en-US" sz="1800" dirty="0" err="1"/>
              <a:t>transacționale</a:t>
            </a:r>
            <a:r>
              <a:rPr lang="en-US" sz="1800" dirty="0"/>
              <a:t>;</a:t>
            </a:r>
          </a:p>
          <a:p>
            <a:pPr marL="800100" lvl="1" indent="-342900">
              <a:buFont typeface="System Font Regular"/>
              <a:buChar char="-"/>
            </a:pPr>
            <a:r>
              <a:rPr lang="en-US" sz="1800" dirty="0" err="1"/>
              <a:t>Fiabilitatea</a:t>
            </a:r>
            <a:r>
              <a:rPr lang="en-US" sz="1800" dirty="0"/>
              <a:t> </a:t>
            </a:r>
            <a:r>
              <a:rPr lang="en-US" sz="1800" dirty="0" err="1"/>
              <a:t>comunicației</a:t>
            </a:r>
            <a:r>
              <a:rPr lang="en-US" sz="1800" dirty="0"/>
              <a:t>;</a:t>
            </a:r>
          </a:p>
          <a:p>
            <a:pPr marL="800100" lvl="1" indent="-342900">
              <a:buFont typeface="System Font Regular"/>
              <a:buChar char="-"/>
            </a:pPr>
            <a:r>
              <a:rPr lang="en-US" sz="1800" dirty="0" err="1"/>
              <a:t>Securizarea</a:t>
            </a:r>
            <a:r>
              <a:rPr lang="en-US" sz="1800" dirty="0"/>
              <a:t> </a:t>
            </a:r>
            <a:r>
              <a:rPr lang="en-US" sz="1800" dirty="0" err="1"/>
              <a:t>comunicației</a:t>
            </a:r>
            <a:r>
              <a:rPr lang="en-US" sz="1800" dirty="0"/>
              <a:t>;</a:t>
            </a:r>
          </a:p>
          <a:p>
            <a:pPr marL="800100" lvl="1" indent="-342900">
              <a:buFont typeface="System Font Regular"/>
              <a:buChar char="-"/>
            </a:pPr>
            <a:r>
              <a:rPr lang="en-US" sz="1800" dirty="0" err="1"/>
              <a:t>Codificare</a:t>
            </a:r>
            <a:r>
              <a:rPr lang="en-US" sz="1800" dirty="0"/>
              <a:t> </a:t>
            </a:r>
            <a:r>
              <a:rPr lang="en-US" sz="1800" dirty="0" err="1"/>
              <a:t>și</a:t>
            </a:r>
            <a:r>
              <a:rPr lang="en-US" sz="1800" dirty="0"/>
              <a:t> </a:t>
            </a:r>
            <a:r>
              <a:rPr lang="en-US" sz="1800" dirty="0" err="1"/>
              <a:t>decodificare</a:t>
            </a:r>
            <a:r>
              <a:rPr lang="en-US" sz="1800" dirty="0"/>
              <a:t>;</a:t>
            </a:r>
          </a:p>
          <a:p>
            <a:pPr marL="800100" lvl="1" indent="-342900">
              <a:buFont typeface="System Font Regular"/>
              <a:buChar char="-"/>
            </a:pPr>
            <a:r>
              <a:rPr lang="en-US" sz="1800" dirty="0" err="1"/>
              <a:t>Canale</a:t>
            </a:r>
            <a:r>
              <a:rPr lang="en-US" sz="1800" dirty="0"/>
              <a:t> de transport.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 err="1"/>
              <a:t>Nivelul</a:t>
            </a:r>
            <a:r>
              <a:rPr lang="en-US" sz="1800" dirty="0"/>
              <a:t> de </a:t>
            </a:r>
            <a:r>
              <a:rPr lang="en-US" sz="1800" dirty="0" err="1"/>
              <a:t>execuție</a:t>
            </a:r>
            <a:r>
              <a:rPr lang="en-US" sz="1800" dirty="0"/>
              <a:t>:</a:t>
            </a:r>
          </a:p>
          <a:p>
            <a:pPr marL="800100" lvl="1" indent="-342900">
              <a:buFont typeface="System Font Regular"/>
              <a:buChar char="-"/>
            </a:pPr>
            <a:r>
              <a:rPr lang="en-US" sz="1800" dirty="0" err="1"/>
              <a:t>Tratarea</a:t>
            </a:r>
            <a:r>
              <a:rPr lang="en-US" sz="1800" dirty="0"/>
              <a:t> </a:t>
            </a:r>
            <a:r>
              <a:rPr lang="en-US" sz="1800" dirty="0" err="1"/>
              <a:t>erorilor</a:t>
            </a:r>
            <a:r>
              <a:rPr lang="en-US" sz="1800" dirty="0"/>
              <a:t>;</a:t>
            </a:r>
          </a:p>
          <a:p>
            <a:pPr marL="800100" lvl="1" indent="-342900">
              <a:buFont typeface="System Font Regular"/>
              <a:buChar char="-"/>
            </a:pPr>
            <a:r>
              <a:rPr lang="en-US" sz="1800" dirty="0" err="1"/>
              <a:t>Expunerea</a:t>
            </a:r>
            <a:r>
              <a:rPr lang="en-US" sz="1800" dirty="0"/>
              <a:t> </a:t>
            </a:r>
            <a:r>
              <a:rPr lang="en-US" sz="1800" dirty="0" err="1"/>
              <a:t>metadatelor</a:t>
            </a:r>
            <a:r>
              <a:rPr lang="en-US" sz="1800" dirty="0"/>
              <a:t>;</a:t>
            </a:r>
          </a:p>
          <a:p>
            <a:pPr marL="800100" lvl="1" indent="-342900">
              <a:buFont typeface="System Font Regular"/>
              <a:buChar char="-"/>
            </a:pPr>
            <a:r>
              <a:rPr lang="en-US" sz="1800" dirty="0" err="1"/>
              <a:t>Gestiunea</a:t>
            </a:r>
            <a:r>
              <a:rPr lang="en-US" sz="1800" dirty="0"/>
              <a:t> </a:t>
            </a:r>
            <a:r>
              <a:rPr lang="en-US" sz="1800" dirty="0" err="1"/>
              <a:t>transacțiilor</a:t>
            </a:r>
            <a:r>
              <a:rPr lang="en-US" sz="1800" dirty="0"/>
              <a:t>;</a:t>
            </a:r>
          </a:p>
          <a:p>
            <a:pPr marL="800100" lvl="1" indent="-342900">
              <a:buFont typeface="System Font Regular"/>
              <a:buChar char="-"/>
            </a:pPr>
            <a:r>
              <a:rPr lang="en-US" sz="1800" dirty="0" err="1"/>
              <a:t>Gestiunea</a:t>
            </a:r>
            <a:r>
              <a:rPr lang="en-US" sz="1800" dirty="0"/>
              <a:t> </a:t>
            </a:r>
            <a:r>
              <a:rPr lang="en-US" sz="1800" dirty="0" err="1"/>
              <a:t>concurenței</a:t>
            </a:r>
            <a:r>
              <a:rPr lang="en-US" sz="1800" dirty="0"/>
              <a:t>;</a:t>
            </a:r>
          </a:p>
          <a:p>
            <a:pPr marL="800100" lvl="1" indent="-342900">
              <a:buFont typeface="System Font Regular"/>
              <a:buChar char="-"/>
            </a:pPr>
            <a:r>
              <a:rPr lang="en-US" sz="1800" dirty="0" err="1"/>
              <a:t>Inspecția</a:t>
            </a:r>
            <a:r>
              <a:rPr lang="en-US" sz="1800" dirty="0"/>
              <a:t> </a:t>
            </a:r>
            <a:r>
              <a:rPr lang="en-US" sz="1800" dirty="0" err="1"/>
              <a:t>mesajelor</a:t>
            </a:r>
            <a:r>
              <a:rPr lang="en-US" sz="1800" dirty="0"/>
              <a:t>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1F20A7E-F69E-2E8F-69F2-D05489F5E951}"/>
              </a:ext>
            </a:extLst>
          </p:cNvPr>
          <p:cNvSpPr/>
          <p:nvPr/>
        </p:nvSpPr>
        <p:spPr>
          <a:xfrm>
            <a:off x="4582026" y="1318661"/>
            <a:ext cx="5171574" cy="119593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Nivel de </a:t>
            </a:r>
            <a:r>
              <a:rPr lang="en-US" sz="1600" dirty="0" err="1"/>
              <a:t>serviciu</a:t>
            </a:r>
            <a:endParaRPr lang="en-US" sz="1600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11D9678-D623-CCEB-C44C-57AA4053423C}"/>
              </a:ext>
            </a:extLst>
          </p:cNvPr>
          <p:cNvSpPr/>
          <p:nvPr/>
        </p:nvSpPr>
        <p:spPr>
          <a:xfrm>
            <a:off x="4808220" y="1449806"/>
            <a:ext cx="1196340" cy="358140"/>
          </a:xfrm>
          <a:prstGeom prst="round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err="1"/>
              <a:t>Metodă</a:t>
            </a:r>
            <a:endParaRPr lang="en-US" sz="1200" b="1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17CAA80-9963-925A-A3AB-13D937C4F812}"/>
              </a:ext>
            </a:extLst>
          </p:cNvPr>
          <p:cNvSpPr/>
          <p:nvPr/>
        </p:nvSpPr>
        <p:spPr>
          <a:xfrm>
            <a:off x="4808220" y="2016493"/>
            <a:ext cx="1196340" cy="358140"/>
          </a:xfrm>
          <a:prstGeom prst="round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err="1"/>
              <a:t>Entitate</a:t>
            </a:r>
            <a:endParaRPr lang="en-US" sz="1200" b="1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AA74F20-BADD-8435-480C-CA3705C17382}"/>
              </a:ext>
            </a:extLst>
          </p:cNvPr>
          <p:cNvCxnSpPr>
            <a:stCxn id="7" idx="2"/>
            <a:endCxn id="8" idx="0"/>
          </p:cNvCxnSpPr>
          <p:nvPr/>
        </p:nvCxnSpPr>
        <p:spPr>
          <a:xfrm>
            <a:off x="5406390" y="1807946"/>
            <a:ext cx="0" cy="208547"/>
          </a:xfrm>
          <a:prstGeom prst="straightConnector1">
            <a:avLst/>
          </a:prstGeom>
          <a:ln w="254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45DB543-62ED-BF29-FEB6-ACF54185223D}"/>
              </a:ext>
            </a:extLst>
          </p:cNvPr>
          <p:cNvSpPr/>
          <p:nvPr/>
        </p:nvSpPr>
        <p:spPr>
          <a:xfrm>
            <a:off x="8301446" y="1449806"/>
            <a:ext cx="1196340" cy="358140"/>
          </a:xfrm>
          <a:prstGeom prst="round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err="1"/>
              <a:t>Metodă</a:t>
            </a:r>
            <a:endParaRPr lang="en-US" sz="1200" b="1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0610DD18-54F3-C234-AD08-6C0A30964A02}"/>
              </a:ext>
            </a:extLst>
          </p:cNvPr>
          <p:cNvSpPr/>
          <p:nvPr/>
        </p:nvSpPr>
        <p:spPr>
          <a:xfrm>
            <a:off x="8301446" y="2016493"/>
            <a:ext cx="1196340" cy="358140"/>
          </a:xfrm>
          <a:prstGeom prst="round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err="1"/>
              <a:t>Entitate</a:t>
            </a:r>
            <a:endParaRPr lang="en-US" sz="1200" b="1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4A75038-1247-C037-C3B4-830AF8C7CCD0}"/>
              </a:ext>
            </a:extLst>
          </p:cNvPr>
          <p:cNvCxnSpPr>
            <a:cxnSpLocks/>
            <a:stCxn id="14" idx="0"/>
            <a:endCxn id="13" idx="2"/>
          </p:cNvCxnSpPr>
          <p:nvPr/>
        </p:nvCxnSpPr>
        <p:spPr>
          <a:xfrm flipV="1">
            <a:off x="8899616" y="1807946"/>
            <a:ext cx="0" cy="208547"/>
          </a:xfrm>
          <a:prstGeom prst="straightConnector1">
            <a:avLst/>
          </a:prstGeom>
          <a:ln w="254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C79FD79B-C8EB-71CC-6554-B69DA16ED225}"/>
              </a:ext>
            </a:extLst>
          </p:cNvPr>
          <p:cNvSpPr/>
          <p:nvPr/>
        </p:nvSpPr>
        <p:spPr>
          <a:xfrm>
            <a:off x="4582026" y="3081207"/>
            <a:ext cx="5171574" cy="352533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Nivel de </a:t>
            </a:r>
            <a:r>
              <a:rPr lang="en-US" sz="1600" dirty="0" err="1"/>
              <a:t>mesaje</a:t>
            </a:r>
            <a:endParaRPr lang="en-US" sz="1600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64894449-D2F2-240B-39B2-C47E848CCE7D}"/>
              </a:ext>
            </a:extLst>
          </p:cNvPr>
          <p:cNvSpPr/>
          <p:nvPr/>
        </p:nvSpPr>
        <p:spPr>
          <a:xfrm>
            <a:off x="4808220" y="2609173"/>
            <a:ext cx="1196340" cy="358140"/>
          </a:xfrm>
          <a:prstGeom prst="round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 err="1"/>
              <a:t>Apelant</a:t>
            </a:r>
            <a:endParaRPr lang="en-US" sz="1200" b="1" dirty="0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164198CF-184D-0C36-B4E0-C986BC2D2A78}"/>
              </a:ext>
            </a:extLst>
          </p:cNvPr>
          <p:cNvSpPr/>
          <p:nvPr/>
        </p:nvSpPr>
        <p:spPr>
          <a:xfrm>
            <a:off x="8301446" y="2602134"/>
            <a:ext cx="1196340" cy="358140"/>
          </a:xfrm>
          <a:prstGeom prst="round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Invocator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7139671-0591-9EAD-31D9-30DA02EEAB02}"/>
              </a:ext>
            </a:extLst>
          </p:cNvPr>
          <p:cNvCxnSpPr>
            <a:cxnSpLocks/>
            <a:stCxn id="8" idx="2"/>
            <a:endCxn id="19" idx="0"/>
          </p:cNvCxnSpPr>
          <p:nvPr/>
        </p:nvCxnSpPr>
        <p:spPr>
          <a:xfrm>
            <a:off x="5406390" y="2374633"/>
            <a:ext cx="0" cy="234540"/>
          </a:xfrm>
          <a:prstGeom prst="straightConnector1">
            <a:avLst/>
          </a:prstGeom>
          <a:ln w="254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DC2B63A-960E-3927-35C3-BCBAE5213CA9}"/>
              </a:ext>
            </a:extLst>
          </p:cNvPr>
          <p:cNvCxnSpPr>
            <a:cxnSpLocks/>
            <a:stCxn id="20" idx="0"/>
            <a:endCxn id="14" idx="2"/>
          </p:cNvCxnSpPr>
          <p:nvPr/>
        </p:nvCxnSpPr>
        <p:spPr>
          <a:xfrm flipV="1">
            <a:off x="8899616" y="2374633"/>
            <a:ext cx="0" cy="227501"/>
          </a:xfrm>
          <a:prstGeom prst="straightConnector1">
            <a:avLst/>
          </a:prstGeom>
          <a:ln w="254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DE007E9C-E851-00B1-1E39-B7B981378658}"/>
              </a:ext>
            </a:extLst>
          </p:cNvPr>
          <p:cNvSpPr/>
          <p:nvPr/>
        </p:nvSpPr>
        <p:spPr>
          <a:xfrm>
            <a:off x="4808220" y="3227070"/>
            <a:ext cx="1196340" cy="358140"/>
          </a:xfrm>
          <a:prstGeom prst="round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err="1"/>
              <a:t>Mesaj</a:t>
            </a:r>
            <a:r>
              <a:rPr lang="en-US" sz="1200" b="1" dirty="0"/>
              <a:t> WCF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575B944-0FF9-5B86-D90D-00788F4A0D86}"/>
              </a:ext>
            </a:extLst>
          </p:cNvPr>
          <p:cNvCxnSpPr>
            <a:cxnSpLocks/>
            <a:stCxn id="19" idx="2"/>
            <a:endCxn id="27" idx="0"/>
          </p:cNvCxnSpPr>
          <p:nvPr/>
        </p:nvCxnSpPr>
        <p:spPr>
          <a:xfrm>
            <a:off x="5406390" y="2967313"/>
            <a:ext cx="0" cy="259757"/>
          </a:xfrm>
          <a:prstGeom prst="straightConnector1">
            <a:avLst/>
          </a:prstGeom>
          <a:ln w="254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9F5A502F-191D-00AD-AF89-AEDAC9DCA364}"/>
              </a:ext>
            </a:extLst>
          </p:cNvPr>
          <p:cNvSpPr/>
          <p:nvPr/>
        </p:nvSpPr>
        <p:spPr>
          <a:xfrm>
            <a:off x="8301446" y="3227070"/>
            <a:ext cx="1196340" cy="358140"/>
          </a:xfrm>
          <a:prstGeom prst="round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err="1"/>
              <a:t>Mesaj</a:t>
            </a:r>
            <a:r>
              <a:rPr lang="en-US" sz="1200" b="1" dirty="0"/>
              <a:t> WCF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137FCC4-AEDB-E30D-355F-F3A6AE99523B}"/>
              </a:ext>
            </a:extLst>
          </p:cNvPr>
          <p:cNvCxnSpPr>
            <a:cxnSpLocks/>
            <a:stCxn id="32" idx="0"/>
            <a:endCxn id="20" idx="2"/>
          </p:cNvCxnSpPr>
          <p:nvPr/>
        </p:nvCxnSpPr>
        <p:spPr>
          <a:xfrm flipV="1">
            <a:off x="8899616" y="2960274"/>
            <a:ext cx="0" cy="266796"/>
          </a:xfrm>
          <a:prstGeom prst="straightConnector1">
            <a:avLst/>
          </a:prstGeom>
          <a:ln w="254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4A6CE87A-54C4-FAF7-AC7F-31A17E7791CD}"/>
              </a:ext>
            </a:extLst>
          </p:cNvPr>
          <p:cNvSpPr/>
          <p:nvPr/>
        </p:nvSpPr>
        <p:spPr>
          <a:xfrm>
            <a:off x="4679225" y="3695700"/>
            <a:ext cx="1432015" cy="281940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200" b="1" dirty="0" err="1"/>
              <a:t>Stiva</a:t>
            </a:r>
            <a:r>
              <a:rPr lang="en-US" sz="1200" b="1" dirty="0"/>
              <a:t> de canal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674A5FF-D587-653C-C8D9-FA16EA403E29}"/>
              </a:ext>
            </a:extLst>
          </p:cNvPr>
          <p:cNvSpPr/>
          <p:nvPr/>
        </p:nvSpPr>
        <p:spPr>
          <a:xfrm>
            <a:off x="8183608" y="3695700"/>
            <a:ext cx="1432015" cy="281538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200" b="1" dirty="0" err="1"/>
              <a:t>Stiva</a:t>
            </a:r>
            <a:r>
              <a:rPr lang="en-US" sz="1200" b="1" dirty="0"/>
              <a:t> de canal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CCCE896F-BFF6-A3E1-A56C-D72D9D968F7D}"/>
              </a:ext>
            </a:extLst>
          </p:cNvPr>
          <p:cNvSpPr/>
          <p:nvPr/>
        </p:nvSpPr>
        <p:spPr>
          <a:xfrm>
            <a:off x="4808220" y="3803889"/>
            <a:ext cx="1196340" cy="358140"/>
          </a:xfrm>
          <a:prstGeom prst="round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Protocol </a:t>
            </a:r>
            <a:r>
              <a:rPr lang="en-US" sz="1200" b="1" dirty="0" err="1"/>
              <a:t>tranzacțional</a:t>
            </a:r>
            <a:endParaRPr lang="en-US" sz="1200" b="1" dirty="0"/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9724E408-59B1-B4FA-17CF-D74289CB319A}"/>
              </a:ext>
            </a:extLst>
          </p:cNvPr>
          <p:cNvSpPr/>
          <p:nvPr/>
        </p:nvSpPr>
        <p:spPr>
          <a:xfrm>
            <a:off x="4808220" y="4293174"/>
            <a:ext cx="1196340" cy="358140"/>
          </a:xfrm>
          <a:prstGeom prst="round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 err="1"/>
              <a:t>Fiabilitatea</a:t>
            </a:r>
            <a:r>
              <a:rPr lang="en-US" sz="1200" b="1" dirty="0"/>
              <a:t> </a:t>
            </a:r>
            <a:r>
              <a:rPr lang="en-US" sz="1200" b="1" dirty="0" err="1"/>
              <a:t>comunicației</a:t>
            </a:r>
            <a:endParaRPr lang="en-US" sz="1200" b="1" dirty="0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7F849A0E-36CF-A3B5-F78D-CEFFB1A70C34}"/>
              </a:ext>
            </a:extLst>
          </p:cNvPr>
          <p:cNvCxnSpPr>
            <a:cxnSpLocks/>
            <a:stCxn id="27" idx="2"/>
            <a:endCxn id="38" idx="0"/>
          </p:cNvCxnSpPr>
          <p:nvPr/>
        </p:nvCxnSpPr>
        <p:spPr>
          <a:xfrm>
            <a:off x="5406390" y="3585210"/>
            <a:ext cx="0" cy="218679"/>
          </a:xfrm>
          <a:prstGeom prst="straightConnector1">
            <a:avLst/>
          </a:prstGeom>
          <a:ln w="254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E0F3CD64-C7AD-622E-DB97-CC08574F4F63}"/>
              </a:ext>
            </a:extLst>
          </p:cNvPr>
          <p:cNvCxnSpPr>
            <a:cxnSpLocks/>
            <a:stCxn id="38" idx="2"/>
            <a:endCxn id="39" idx="0"/>
          </p:cNvCxnSpPr>
          <p:nvPr/>
        </p:nvCxnSpPr>
        <p:spPr>
          <a:xfrm>
            <a:off x="5406390" y="4162029"/>
            <a:ext cx="0" cy="131145"/>
          </a:xfrm>
          <a:prstGeom prst="straightConnector1">
            <a:avLst/>
          </a:prstGeom>
          <a:ln w="254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7CB5D9CD-90F1-1D15-35B4-127C0075B130}"/>
              </a:ext>
            </a:extLst>
          </p:cNvPr>
          <p:cNvSpPr/>
          <p:nvPr/>
        </p:nvSpPr>
        <p:spPr>
          <a:xfrm>
            <a:off x="4808220" y="4782459"/>
            <a:ext cx="1196340" cy="358140"/>
          </a:xfrm>
          <a:prstGeom prst="round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 err="1"/>
              <a:t>Securizarea</a:t>
            </a:r>
            <a:r>
              <a:rPr lang="en-US" sz="1200" b="1" dirty="0"/>
              <a:t> </a:t>
            </a:r>
            <a:r>
              <a:rPr lang="en-US" sz="1200" b="1" dirty="0" err="1"/>
              <a:t>comunicației</a:t>
            </a:r>
            <a:endParaRPr lang="en-US" sz="1200" b="1" dirty="0"/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CFD03638-6E6A-0151-9669-39F1AA9FFABB}"/>
              </a:ext>
            </a:extLst>
          </p:cNvPr>
          <p:cNvCxnSpPr>
            <a:cxnSpLocks/>
            <a:endCxn id="48" idx="0"/>
          </p:cNvCxnSpPr>
          <p:nvPr/>
        </p:nvCxnSpPr>
        <p:spPr>
          <a:xfrm>
            <a:off x="5406390" y="4651314"/>
            <a:ext cx="0" cy="131145"/>
          </a:xfrm>
          <a:prstGeom prst="straightConnector1">
            <a:avLst/>
          </a:prstGeom>
          <a:ln w="254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6F990926-B306-4AE4-01F3-B15BD862DF82}"/>
              </a:ext>
            </a:extLst>
          </p:cNvPr>
          <p:cNvSpPr/>
          <p:nvPr/>
        </p:nvSpPr>
        <p:spPr>
          <a:xfrm>
            <a:off x="4808220" y="5271744"/>
            <a:ext cx="1196340" cy="358140"/>
          </a:xfrm>
          <a:prstGeom prst="round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 err="1"/>
              <a:t>Codificarea</a:t>
            </a:r>
            <a:r>
              <a:rPr lang="en-US" sz="1200" b="1" dirty="0"/>
              <a:t> </a:t>
            </a:r>
            <a:r>
              <a:rPr lang="en-US" sz="1200" b="1" dirty="0" err="1"/>
              <a:t>mesajului</a:t>
            </a:r>
            <a:endParaRPr lang="en-US" sz="1200" b="1" dirty="0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90A42A97-2872-B209-9CB1-6C1807736207}"/>
              </a:ext>
            </a:extLst>
          </p:cNvPr>
          <p:cNvCxnSpPr>
            <a:cxnSpLocks/>
            <a:stCxn id="48" idx="2"/>
            <a:endCxn id="52" idx="0"/>
          </p:cNvCxnSpPr>
          <p:nvPr/>
        </p:nvCxnSpPr>
        <p:spPr>
          <a:xfrm>
            <a:off x="5406390" y="5140599"/>
            <a:ext cx="0" cy="131145"/>
          </a:xfrm>
          <a:prstGeom prst="straightConnector1">
            <a:avLst/>
          </a:prstGeom>
          <a:ln w="254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E059E403-906B-F126-3368-B71DD7356EC8}"/>
              </a:ext>
            </a:extLst>
          </p:cNvPr>
          <p:cNvSpPr/>
          <p:nvPr/>
        </p:nvSpPr>
        <p:spPr>
          <a:xfrm>
            <a:off x="4808220" y="5761029"/>
            <a:ext cx="1196340" cy="358140"/>
          </a:xfrm>
          <a:prstGeom prst="round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Canal de transport</a:t>
            </a: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10DA3511-A183-2DF2-FA86-DBDCFA918BF7}"/>
              </a:ext>
            </a:extLst>
          </p:cNvPr>
          <p:cNvCxnSpPr>
            <a:cxnSpLocks/>
            <a:stCxn id="52" idx="2"/>
            <a:endCxn id="56" idx="0"/>
          </p:cNvCxnSpPr>
          <p:nvPr/>
        </p:nvCxnSpPr>
        <p:spPr>
          <a:xfrm>
            <a:off x="5406390" y="5629884"/>
            <a:ext cx="0" cy="131145"/>
          </a:xfrm>
          <a:prstGeom prst="straightConnector1">
            <a:avLst/>
          </a:prstGeom>
          <a:ln w="254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>
            <a:extLst>
              <a:ext uri="{FF2B5EF4-FFF2-40B4-BE49-F238E27FC236}">
                <a16:creationId xmlns:a16="http://schemas.microsoft.com/office/drawing/2014/main" id="{02CE3846-AD10-D7C1-9935-E6A307CC14BB}"/>
              </a:ext>
            </a:extLst>
          </p:cNvPr>
          <p:cNvSpPr/>
          <p:nvPr/>
        </p:nvSpPr>
        <p:spPr>
          <a:xfrm>
            <a:off x="6690359" y="5761029"/>
            <a:ext cx="1036320" cy="35411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Flux de </a:t>
            </a:r>
            <a:r>
              <a:rPr lang="en-US" sz="1200" b="1" dirty="0" err="1"/>
              <a:t>octeți</a:t>
            </a:r>
            <a:endParaRPr lang="en-US" sz="1200" b="1" dirty="0"/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A025A13D-C526-390C-406E-C0F03A18952D}"/>
              </a:ext>
            </a:extLst>
          </p:cNvPr>
          <p:cNvCxnSpPr>
            <a:cxnSpLocks/>
            <a:stCxn id="56" idx="3"/>
            <a:endCxn id="61" idx="1"/>
          </p:cNvCxnSpPr>
          <p:nvPr/>
        </p:nvCxnSpPr>
        <p:spPr>
          <a:xfrm flipV="1">
            <a:off x="6004560" y="5938088"/>
            <a:ext cx="685799" cy="2011"/>
          </a:xfrm>
          <a:prstGeom prst="straightConnector1">
            <a:avLst/>
          </a:prstGeom>
          <a:ln w="254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B7CF9908-803E-C7FB-5F5E-2535D9ACA6EC}"/>
              </a:ext>
            </a:extLst>
          </p:cNvPr>
          <p:cNvSpPr/>
          <p:nvPr/>
        </p:nvSpPr>
        <p:spPr>
          <a:xfrm>
            <a:off x="8301444" y="5761029"/>
            <a:ext cx="1196340" cy="358140"/>
          </a:xfrm>
          <a:prstGeom prst="round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Canal de transport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14E06F9D-0C45-4F5B-862F-44072595BBD2}"/>
              </a:ext>
            </a:extLst>
          </p:cNvPr>
          <p:cNvCxnSpPr>
            <a:cxnSpLocks/>
            <a:stCxn id="61" idx="3"/>
            <a:endCxn id="65" idx="1"/>
          </p:cNvCxnSpPr>
          <p:nvPr/>
        </p:nvCxnSpPr>
        <p:spPr>
          <a:xfrm>
            <a:off x="7726679" y="5938088"/>
            <a:ext cx="574765" cy="2011"/>
          </a:xfrm>
          <a:prstGeom prst="straightConnector1">
            <a:avLst/>
          </a:prstGeom>
          <a:ln w="254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4B0E3151-2E4B-F5F5-1380-2455A57C0DCB}"/>
              </a:ext>
            </a:extLst>
          </p:cNvPr>
          <p:cNvSpPr/>
          <p:nvPr/>
        </p:nvSpPr>
        <p:spPr>
          <a:xfrm>
            <a:off x="8301444" y="5271744"/>
            <a:ext cx="1196340" cy="358140"/>
          </a:xfrm>
          <a:prstGeom prst="round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 err="1"/>
              <a:t>Decodificarea</a:t>
            </a:r>
            <a:r>
              <a:rPr lang="en-US" sz="1200" b="1" dirty="0"/>
              <a:t> </a:t>
            </a:r>
            <a:r>
              <a:rPr lang="en-US" sz="1200" b="1" dirty="0" err="1"/>
              <a:t>mesajului</a:t>
            </a:r>
            <a:endParaRPr lang="en-US" sz="1200" b="1" dirty="0"/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527F1CBE-653F-3D53-381B-1F858F2CD140}"/>
              </a:ext>
            </a:extLst>
          </p:cNvPr>
          <p:cNvCxnSpPr>
            <a:cxnSpLocks/>
            <a:stCxn id="65" idx="0"/>
            <a:endCxn id="69" idx="2"/>
          </p:cNvCxnSpPr>
          <p:nvPr/>
        </p:nvCxnSpPr>
        <p:spPr>
          <a:xfrm flipV="1">
            <a:off x="8899614" y="5629884"/>
            <a:ext cx="0" cy="131145"/>
          </a:xfrm>
          <a:prstGeom prst="straightConnector1">
            <a:avLst/>
          </a:prstGeom>
          <a:ln w="254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9AA9C23A-C52D-6B53-C549-9A9E93B781E5}"/>
              </a:ext>
            </a:extLst>
          </p:cNvPr>
          <p:cNvSpPr/>
          <p:nvPr/>
        </p:nvSpPr>
        <p:spPr>
          <a:xfrm>
            <a:off x="8301444" y="4782459"/>
            <a:ext cx="1196340" cy="358140"/>
          </a:xfrm>
          <a:prstGeom prst="round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 err="1"/>
              <a:t>Securizarea</a:t>
            </a:r>
            <a:r>
              <a:rPr lang="en-US" sz="1200" b="1" dirty="0"/>
              <a:t> </a:t>
            </a:r>
            <a:r>
              <a:rPr lang="en-US" sz="1200" b="1" dirty="0" err="1"/>
              <a:t>comunicației</a:t>
            </a:r>
            <a:endParaRPr lang="en-US" sz="1200" b="1" dirty="0"/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ED4B42EA-4726-BAC6-1213-F64156FC2CA4}"/>
              </a:ext>
            </a:extLst>
          </p:cNvPr>
          <p:cNvCxnSpPr>
            <a:cxnSpLocks/>
            <a:stCxn id="69" idx="0"/>
            <a:endCxn id="75" idx="2"/>
          </p:cNvCxnSpPr>
          <p:nvPr/>
        </p:nvCxnSpPr>
        <p:spPr>
          <a:xfrm flipV="1">
            <a:off x="8899614" y="5140599"/>
            <a:ext cx="0" cy="131145"/>
          </a:xfrm>
          <a:prstGeom prst="straightConnector1">
            <a:avLst/>
          </a:prstGeom>
          <a:ln w="254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Rectangle: Rounded Corners 78">
            <a:extLst>
              <a:ext uri="{FF2B5EF4-FFF2-40B4-BE49-F238E27FC236}">
                <a16:creationId xmlns:a16="http://schemas.microsoft.com/office/drawing/2014/main" id="{050C2039-9476-932C-8B03-8E672C9AE634}"/>
              </a:ext>
            </a:extLst>
          </p:cNvPr>
          <p:cNvSpPr/>
          <p:nvPr/>
        </p:nvSpPr>
        <p:spPr>
          <a:xfrm>
            <a:off x="8298043" y="4293174"/>
            <a:ext cx="1196340" cy="358140"/>
          </a:xfrm>
          <a:prstGeom prst="round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 err="1"/>
              <a:t>Fiabilitatea</a:t>
            </a:r>
            <a:r>
              <a:rPr lang="en-US" sz="1200" b="1" dirty="0"/>
              <a:t> </a:t>
            </a:r>
            <a:r>
              <a:rPr lang="en-US" sz="1200" b="1" dirty="0" err="1"/>
              <a:t>comunicației</a:t>
            </a:r>
            <a:endParaRPr lang="en-US" sz="1200" b="1" dirty="0"/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C73D8C4B-98E7-057F-D354-C5104406E7BC}"/>
              </a:ext>
            </a:extLst>
          </p:cNvPr>
          <p:cNvCxnSpPr>
            <a:cxnSpLocks/>
            <a:stCxn id="75" idx="0"/>
            <a:endCxn id="79" idx="2"/>
          </p:cNvCxnSpPr>
          <p:nvPr/>
        </p:nvCxnSpPr>
        <p:spPr>
          <a:xfrm flipH="1" flipV="1">
            <a:off x="8896213" y="4651314"/>
            <a:ext cx="3401" cy="131145"/>
          </a:xfrm>
          <a:prstGeom prst="straightConnector1">
            <a:avLst/>
          </a:prstGeom>
          <a:ln w="254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ectangle: Rounded Corners 82">
            <a:extLst>
              <a:ext uri="{FF2B5EF4-FFF2-40B4-BE49-F238E27FC236}">
                <a16:creationId xmlns:a16="http://schemas.microsoft.com/office/drawing/2014/main" id="{78D0ABD9-2E24-875B-8E9C-3CF6BE802C00}"/>
              </a:ext>
            </a:extLst>
          </p:cNvPr>
          <p:cNvSpPr/>
          <p:nvPr/>
        </p:nvSpPr>
        <p:spPr>
          <a:xfrm>
            <a:off x="8298043" y="3806184"/>
            <a:ext cx="1196340" cy="358140"/>
          </a:xfrm>
          <a:prstGeom prst="round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Protocol </a:t>
            </a:r>
            <a:r>
              <a:rPr lang="en-US" sz="1200" b="1" dirty="0" err="1"/>
              <a:t>tranzacțional</a:t>
            </a:r>
            <a:endParaRPr lang="en-US" sz="1200" b="1" dirty="0"/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2A56CA27-27C6-48F8-BC03-0A3109EC3AB9}"/>
              </a:ext>
            </a:extLst>
          </p:cNvPr>
          <p:cNvCxnSpPr>
            <a:cxnSpLocks/>
            <a:stCxn id="79" idx="0"/>
            <a:endCxn id="83" idx="2"/>
          </p:cNvCxnSpPr>
          <p:nvPr/>
        </p:nvCxnSpPr>
        <p:spPr>
          <a:xfrm flipV="1">
            <a:off x="8896213" y="4164324"/>
            <a:ext cx="0" cy="128850"/>
          </a:xfrm>
          <a:prstGeom prst="straightConnector1">
            <a:avLst/>
          </a:prstGeom>
          <a:ln w="254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479A9804-824B-1BF6-595C-37F8B0AC3EA3}"/>
              </a:ext>
            </a:extLst>
          </p:cNvPr>
          <p:cNvCxnSpPr>
            <a:cxnSpLocks/>
            <a:stCxn id="83" idx="0"/>
            <a:endCxn id="32" idx="2"/>
          </p:cNvCxnSpPr>
          <p:nvPr/>
        </p:nvCxnSpPr>
        <p:spPr>
          <a:xfrm flipV="1">
            <a:off x="8896213" y="3585210"/>
            <a:ext cx="3403" cy="220974"/>
          </a:xfrm>
          <a:prstGeom prst="straightConnector1">
            <a:avLst/>
          </a:prstGeom>
          <a:ln w="254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D2E9E780-AF17-7B8C-12CD-7B26D104FED9}"/>
              </a:ext>
            </a:extLst>
          </p:cNvPr>
          <p:cNvSpPr txBox="1"/>
          <p:nvPr/>
        </p:nvSpPr>
        <p:spPr>
          <a:xfrm>
            <a:off x="6230754" y="2628494"/>
            <a:ext cx="18101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/>
              <a:t>Diagrama</a:t>
            </a:r>
            <a:r>
              <a:rPr lang="en-US" sz="1600" dirty="0"/>
              <a:t> </a:t>
            </a:r>
            <a:r>
              <a:rPr lang="en-US" sz="1600" dirty="0" err="1"/>
              <a:t>fluxurilor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034866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000"/>
                            </p:stCondLst>
                            <p:childTnLst>
                              <p:par>
                                <p:cTn id="5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500"/>
                            </p:stCondLst>
                            <p:childTnLst>
                              <p:par>
                                <p:cTn id="6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500"/>
                            </p:stCondLst>
                            <p:childTnLst>
                              <p:par>
                                <p:cTn id="6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500"/>
                            </p:stCondLst>
                            <p:childTnLst>
                              <p:par>
                                <p:cTn id="7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2000"/>
                            </p:stCondLst>
                            <p:childTnLst>
                              <p:par>
                                <p:cTn id="7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2500"/>
                            </p:stCondLst>
                            <p:childTnLst>
                              <p:par>
                                <p:cTn id="8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500"/>
                            </p:stCondLst>
                            <p:childTnLst>
                              <p:par>
                                <p:cTn id="9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500"/>
                            </p:stCondLst>
                            <p:childTnLst>
                              <p:par>
                                <p:cTn id="9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000"/>
                            </p:stCondLst>
                            <p:childTnLst>
                              <p:par>
                                <p:cTn id="10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1500"/>
                            </p:stCondLst>
                            <p:childTnLst>
                              <p:par>
                                <p:cTn id="1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500"/>
                            </p:stCondLst>
                            <p:childTnLst>
                              <p:par>
                                <p:cTn id="13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1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1000"/>
                            </p:stCondLst>
                            <p:childTnLst>
                              <p:par>
                                <p:cTn id="14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500"/>
                            </p:stCondLst>
                            <p:childTnLst>
                              <p:par>
                                <p:cTn id="16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3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5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" fill="hold">
                            <p:stCondLst>
                              <p:cond delay="1000"/>
                            </p:stCondLst>
                            <p:childTnLst>
                              <p:par>
                                <p:cTn id="16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2" fill="hold">
                            <p:stCondLst>
                              <p:cond delay="500"/>
                            </p:stCondLst>
                            <p:childTnLst>
                              <p:par>
                                <p:cTn id="18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5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8" fill="hold">
                            <p:stCondLst>
                              <p:cond delay="1000"/>
                            </p:stCondLst>
                            <p:childTnLst>
                              <p:par>
                                <p:cTn id="18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5" fill="hold">
                            <p:stCondLst>
                              <p:cond delay="0"/>
                            </p:stCondLst>
                            <p:childTnLst>
                              <p:par>
                                <p:cTn id="19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4" fill="hold">
                            <p:stCondLst>
                              <p:cond delay="500"/>
                            </p:stCondLst>
                            <p:childTnLst>
                              <p:par>
                                <p:cTn id="20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7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8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7" fill="hold">
                            <p:stCondLst>
                              <p:cond delay="0"/>
                            </p:stCondLst>
                            <p:childTnLst>
                              <p:par>
                                <p:cTn id="2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0" fill="hold">
                            <p:stCondLst>
                              <p:cond delay="0"/>
                            </p:stCondLst>
                            <p:childTnLst>
                              <p:par>
                                <p:cTn id="2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4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6" fill="hold">
                            <p:stCondLst>
                              <p:cond delay="500"/>
                            </p:stCondLst>
                            <p:childTnLst>
                              <p:par>
                                <p:cTn id="22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9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0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5" fill="hold">
                            <p:stCondLst>
                              <p:cond delay="1000"/>
                            </p:stCondLst>
                            <p:childTnLst>
                              <p:par>
                                <p:cTn id="23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8" fill="hold">
                            <p:stCondLst>
                              <p:cond delay="1000"/>
                            </p:stCondLst>
                            <p:childTnLst>
                              <p:par>
                                <p:cTn id="23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1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2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4" fill="hold">
                            <p:stCondLst>
                              <p:cond delay="1500"/>
                            </p:stCondLst>
                            <p:childTnLst>
                              <p:par>
                                <p:cTn id="24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7" fill="hold">
                      <p:stCondLst>
                        <p:cond delay="indefinite"/>
                      </p:stCondLst>
                      <p:childTnLst>
                        <p:par>
                          <p:cTn id="248" fill="hold">
                            <p:stCondLst>
                              <p:cond delay="0"/>
                            </p:stCondLst>
                            <p:childTnLst>
                              <p:par>
                                <p:cTn id="2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1" fill="hold">
                      <p:stCondLst>
                        <p:cond delay="indefinite"/>
                      </p:stCondLst>
                      <p:childTnLst>
                        <p:par>
                          <p:cTn id="252" fill="hold">
                            <p:stCondLst>
                              <p:cond delay="0"/>
                            </p:stCondLst>
                            <p:childTnLst>
                              <p:par>
                                <p:cTn id="2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" grpId="0" animBg="1"/>
      <p:bldP spid="92" grpId="0" animBg="1"/>
      <p:bldP spid="5" grpId="0" animBg="1"/>
      <p:bldP spid="7" grpId="0" animBg="1"/>
      <p:bldP spid="8" grpId="0" animBg="1"/>
      <p:bldP spid="13" grpId="0" animBg="1"/>
      <p:bldP spid="14" grpId="0" animBg="1"/>
      <p:bldP spid="18" grpId="0" animBg="1"/>
      <p:bldP spid="19" grpId="0" animBg="1"/>
      <p:bldP spid="20" grpId="0" animBg="1"/>
      <p:bldP spid="27" grpId="0" animBg="1"/>
      <p:bldP spid="32" grpId="0" animBg="1"/>
      <p:bldP spid="36" grpId="0" animBg="1"/>
      <p:bldP spid="37" grpId="0" animBg="1"/>
      <p:bldP spid="38" grpId="0" animBg="1"/>
      <p:bldP spid="39" grpId="0" animBg="1"/>
      <p:bldP spid="48" grpId="0" animBg="1"/>
      <p:bldP spid="52" grpId="0" animBg="1"/>
      <p:bldP spid="56" grpId="0" animBg="1"/>
      <p:bldP spid="61" grpId="0" animBg="1"/>
      <p:bldP spid="65" grpId="0" animBg="1"/>
      <p:bldP spid="69" grpId="0" animBg="1"/>
      <p:bldP spid="75" grpId="0" animBg="1"/>
      <p:bldP spid="79" grpId="0" animBg="1"/>
      <p:bldP spid="83" grpId="0" animBg="1"/>
      <p:bldP spid="90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 err="1"/>
              <a:t>Contractele</a:t>
            </a:r>
            <a:r>
              <a:rPr lang="en-US" altLang="en-US" dirty="0"/>
              <a:t> </a:t>
            </a:r>
            <a:r>
              <a:rPr lang="en-US" altLang="en-US" dirty="0" err="1"/>
              <a:t>și</a:t>
            </a:r>
            <a:r>
              <a:rPr lang="en-US" altLang="en-US" dirty="0"/>
              <a:t> </a:t>
            </a:r>
            <a:r>
              <a:rPr lang="en-US" altLang="en-US" dirty="0" err="1"/>
              <a:t>descriptorii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A2DBF87-F7A8-DF04-1731-F42EF7FFAC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4266" y="1801640"/>
            <a:ext cx="9632006" cy="5040401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Contractele</a:t>
            </a:r>
            <a:r>
              <a:rPr lang="en-US" sz="2000" dirty="0"/>
              <a:t> </a:t>
            </a:r>
            <a:r>
              <a:rPr lang="en-US" sz="2000" dirty="0" err="1"/>
              <a:t>definesc</a:t>
            </a:r>
            <a:r>
              <a:rPr lang="en-US" sz="2000" dirty="0"/>
              <a:t> </a:t>
            </a:r>
            <a:r>
              <a:rPr lang="en-US" sz="2000" dirty="0" err="1"/>
              <a:t>diferite</a:t>
            </a:r>
            <a:r>
              <a:rPr lang="en-US" sz="2000" dirty="0"/>
              <a:t> </a:t>
            </a:r>
            <a:r>
              <a:rPr lang="en-US" sz="2000" dirty="0" err="1"/>
              <a:t>aspecte</a:t>
            </a:r>
            <a:r>
              <a:rPr lang="en-US" sz="2000" dirty="0"/>
              <a:t> ale </a:t>
            </a:r>
            <a:r>
              <a:rPr lang="en-US" sz="2000" dirty="0" err="1"/>
              <a:t>sistemului</a:t>
            </a:r>
            <a:r>
              <a:rPr lang="en-US" sz="2000" dirty="0"/>
              <a:t> de </a:t>
            </a:r>
            <a:r>
              <a:rPr lang="en-US" sz="2000" dirty="0" err="1"/>
              <a:t>mesaje</a:t>
            </a:r>
            <a:r>
              <a:rPr lang="en-US" sz="2000" dirty="0"/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Contractul</a:t>
            </a:r>
            <a:r>
              <a:rPr lang="en-US" sz="2000" dirty="0"/>
              <a:t> de date </a:t>
            </a:r>
            <a:r>
              <a:rPr lang="en-US" sz="2000" dirty="0" err="1"/>
              <a:t>descrie</a:t>
            </a:r>
            <a:r>
              <a:rPr lang="en-US" sz="2000" dirty="0"/>
              <a:t> </a:t>
            </a:r>
            <a:r>
              <a:rPr lang="en-US" sz="2000" dirty="0" err="1"/>
              <a:t>fiecare</a:t>
            </a:r>
            <a:r>
              <a:rPr lang="en-US" sz="2000" dirty="0"/>
              <a:t> </a:t>
            </a:r>
            <a:r>
              <a:rPr lang="en-US" sz="2000" dirty="0" err="1"/>
              <a:t>parametru</a:t>
            </a:r>
            <a:r>
              <a:rPr lang="en-US" sz="2000" dirty="0"/>
              <a:t> care </a:t>
            </a:r>
            <a:r>
              <a:rPr lang="en-US" sz="2000" dirty="0" err="1"/>
              <a:t>alcătuiește</a:t>
            </a:r>
            <a:r>
              <a:rPr lang="en-US" sz="2000" dirty="0"/>
              <a:t> </a:t>
            </a:r>
            <a:r>
              <a:rPr lang="en-US" sz="2000" dirty="0" err="1"/>
              <a:t>fiecare</a:t>
            </a:r>
            <a:r>
              <a:rPr lang="en-US" sz="2000" dirty="0"/>
              <a:t> </a:t>
            </a:r>
            <a:r>
              <a:rPr lang="en-US" sz="2000" dirty="0" err="1"/>
              <a:t>mesaj</a:t>
            </a:r>
            <a:r>
              <a:rPr lang="en-US" sz="2000" dirty="0"/>
              <a:t> pe care un </a:t>
            </a:r>
            <a:r>
              <a:rPr lang="en-US" sz="2000" dirty="0" err="1"/>
              <a:t>serviciu</a:t>
            </a:r>
            <a:r>
              <a:rPr lang="en-US" sz="2000" dirty="0"/>
              <a:t> </a:t>
            </a:r>
            <a:r>
              <a:rPr lang="en-US" sz="2000" dirty="0" err="1"/>
              <a:t>îl</a:t>
            </a:r>
            <a:r>
              <a:rPr lang="en-US" sz="2000" dirty="0"/>
              <a:t> poate </a:t>
            </a:r>
            <a:r>
              <a:rPr lang="en-US" sz="2000" dirty="0" err="1"/>
              <a:t>crea</a:t>
            </a:r>
            <a:r>
              <a:rPr lang="en-US" sz="2000" dirty="0"/>
              <a:t> </a:t>
            </a:r>
            <a:r>
              <a:rPr lang="en-US" sz="2000" dirty="0" err="1"/>
              <a:t>sau</a:t>
            </a:r>
            <a:r>
              <a:rPr lang="en-US" sz="2000" dirty="0"/>
              <a:t> </a:t>
            </a:r>
            <a:r>
              <a:rPr lang="en-US" sz="2000" dirty="0" err="1"/>
              <a:t>consuma</a:t>
            </a:r>
            <a:r>
              <a:rPr lang="en-US" sz="2000" dirty="0"/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Parametrii</a:t>
            </a:r>
            <a:r>
              <a:rPr lang="en-US" sz="2000" dirty="0"/>
              <a:t> </a:t>
            </a:r>
            <a:r>
              <a:rPr lang="en-US" sz="2000" dirty="0" err="1"/>
              <a:t>mesajului</a:t>
            </a:r>
            <a:r>
              <a:rPr lang="en-US" sz="2000" dirty="0"/>
              <a:t> sunt </a:t>
            </a:r>
            <a:r>
              <a:rPr lang="en-US" sz="2000" dirty="0" err="1"/>
              <a:t>definiți</a:t>
            </a:r>
            <a:r>
              <a:rPr lang="en-US" sz="2000" dirty="0"/>
              <a:t> de </a:t>
            </a:r>
            <a:r>
              <a:rPr lang="en-US" sz="2000" dirty="0" err="1"/>
              <a:t>documentele</a:t>
            </a:r>
            <a:r>
              <a:rPr lang="en-US" sz="2000" dirty="0"/>
              <a:t> XML Schema Definition Language (XSD), </a:t>
            </a:r>
            <a:r>
              <a:rPr lang="en-US" sz="2000" dirty="0" err="1"/>
              <a:t>permițând</a:t>
            </a:r>
            <a:r>
              <a:rPr lang="en-US" sz="2000" dirty="0"/>
              <a:t> </a:t>
            </a:r>
            <a:r>
              <a:rPr lang="en-US" sz="2000" dirty="0" err="1"/>
              <a:t>oricărui</a:t>
            </a:r>
            <a:r>
              <a:rPr lang="en-US" sz="2000" dirty="0"/>
              <a:t> </a:t>
            </a:r>
            <a:r>
              <a:rPr lang="en-US" sz="2000" dirty="0" err="1"/>
              <a:t>sistem</a:t>
            </a:r>
            <a:r>
              <a:rPr lang="en-US" sz="2000" dirty="0"/>
              <a:t> care </a:t>
            </a:r>
            <a:r>
              <a:rPr lang="en-US" sz="2000" dirty="0" err="1"/>
              <a:t>înțelege</a:t>
            </a:r>
            <a:r>
              <a:rPr lang="en-US" sz="2000" dirty="0"/>
              <a:t> XML </a:t>
            </a:r>
            <a:r>
              <a:rPr lang="en-US" sz="2000" dirty="0" err="1"/>
              <a:t>să</a:t>
            </a:r>
            <a:r>
              <a:rPr lang="en-US" sz="2000" dirty="0"/>
              <a:t> </a:t>
            </a:r>
            <a:r>
              <a:rPr lang="en-US" sz="2000" dirty="0" err="1"/>
              <a:t>proceseze</a:t>
            </a:r>
            <a:r>
              <a:rPr lang="en-US" sz="2000" dirty="0"/>
              <a:t> </a:t>
            </a:r>
            <a:r>
              <a:rPr lang="en-US" sz="2000" dirty="0" err="1"/>
              <a:t>documentele</a:t>
            </a:r>
            <a:r>
              <a:rPr lang="en-US" sz="2000" dirty="0"/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Contractul</a:t>
            </a:r>
            <a:r>
              <a:rPr lang="en-US" sz="2000" dirty="0"/>
              <a:t> de </a:t>
            </a:r>
            <a:r>
              <a:rPr lang="en-US" sz="2000" dirty="0" err="1"/>
              <a:t>mesaje</a:t>
            </a:r>
            <a:r>
              <a:rPr lang="en-US" sz="2000" dirty="0"/>
              <a:t> </a:t>
            </a:r>
            <a:r>
              <a:rPr lang="en-US" sz="2000" dirty="0" err="1"/>
              <a:t>definește</a:t>
            </a:r>
            <a:r>
              <a:rPr lang="en-US" sz="2000" dirty="0"/>
              <a:t> </a:t>
            </a:r>
            <a:r>
              <a:rPr lang="en-US" sz="2000" dirty="0" err="1"/>
              <a:t>anumite</a:t>
            </a:r>
            <a:r>
              <a:rPr lang="en-US" sz="2000" dirty="0"/>
              <a:t> </a:t>
            </a:r>
            <a:r>
              <a:rPr lang="en-US" sz="2000" dirty="0" err="1"/>
              <a:t>părți</a:t>
            </a:r>
            <a:r>
              <a:rPr lang="en-US" sz="2000" dirty="0"/>
              <a:t> ale </a:t>
            </a:r>
            <a:r>
              <a:rPr lang="en-US" sz="2000" dirty="0" err="1"/>
              <a:t>mesajului</a:t>
            </a:r>
            <a:r>
              <a:rPr lang="en-US" sz="2000" dirty="0"/>
              <a:t> </a:t>
            </a:r>
            <a:r>
              <a:rPr lang="en-US" sz="2000" dirty="0" err="1"/>
              <a:t>folosind</a:t>
            </a:r>
            <a:r>
              <a:rPr lang="en-US" sz="2000" dirty="0"/>
              <a:t> </a:t>
            </a:r>
            <a:r>
              <a:rPr lang="en-US" sz="2000" dirty="0" err="1"/>
              <a:t>protocoale</a:t>
            </a:r>
            <a:r>
              <a:rPr lang="en-US" sz="2000" dirty="0"/>
              <a:t> SOAP </a:t>
            </a:r>
            <a:r>
              <a:rPr lang="en-US" sz="2000" dirty="0" err="1"/>
              <a:t>și</a:t>
            </a:r>
            <a:r>
              <a:rPr lang="en-US" sz="2000" dirty="0"/>
              <a:t> </a:t>
            </a:r>
            <a:r>
              <a:rPr lang="en-US" sz="2000" dirty="0" err="1"/>
              <a:t>permite</a:t>
            </a:r>
            <a:r>
              <a:rPr lang="en-US" sz="2000" dirty="0"/>
              <a:t> un control </a:t>
            </a:r>
            <a:r>
              <a:rPr lang="en-US" sz="2000" dirty="0" err="1"/>
              <a:t>mai</a:t>
            </a:r>
            <a:r>
              <a:rPr lang="en-US" sz="2000" dirty="0"/>
              <a:t> fin </a:t>
            </a:r>
            <a:r>
              <a:rPr lang="en-US" sz="2000" dirty="0" err="1"/>
              <a:t>asupra</a:t>
            </a:r>
            <a:r>
              <a:rPr lang="en-US" sz="2000" dirty="0"/>
              <a:t> </a:t>
            </a:r>
            <a:r>
              <a:rPr lang="en-US" sz="2000" dirty="0" err="1"/>
              <a:t>părților</a:t>
            </a:r>
            <a:r>
              <a:rPr lang="en-US" sz="2000" dirty="0"/>
              <a:t> </a:t>
            </a:r>
            <a:r>
              <a:rPr lang="en-US" sz="2000" dirty="0" err="1"/>
              <a:t>mesajului</a:t>
            </a:r>
            <a:r>
              <a:rPr lang="en-US" sz="2000" dirty="0"/>
              <a:t>, </a:t>
            </a:r>
            <a:r>
              <a:rPr lang="en-US" sz="2000" dirty="0" err="1"/>
              <a:t>atunci</a:t>
            </a:r>
            <a:r>
              <a:rPr lang="en-US" sz="2000" dirty="0"/>
              <a:t> </a:t>
            </a:r>
            <a:r>
              <a:rPr lang="en-US" sz="2000" dirty="0" err="1"/>
              <a:t>când</a:t>
            </a:r>
            <a:r>
              <a:rPr lang="en-US" sz="2000" dirty="0"/>
              <a:t> </a:t>
            </a:r>
            <a:r>
              <a:rPr lang="en-US" sz="2000" dirty="0" err="1"/>
              <a:t>interoperabilitatea</a:t>
            </a:r>
            <a:r>
              <a:rPr lang="en-US" sz="2000" dirty="0"/>
              <a:t> </a:t>
            </a:r>
            <a:r>
              <a:rPr lang="en-US" sz="2000" dirty="0" err="1"/>
              <a:t>necesită</a:t>
            </a:r>
            <a:r>
              <a:rPr lang="en-US" sz="2000" dirty="0"/>
              <a:t> o </a:t>
            </a:r>
            <a:r>
              <a:rPr lang="en-US" sz="2000" dirty="0" err="1"/>
              <a:t>astfel</a:t>
            </a:r>
            <a:r>
              <a:rPr lang="en-US" sz="2000" dirty="0"/>
              <a:t> de </a:t>
            </a:r>
            <a:r>
              <a:rPr lang="en-US" sz="2000" dirty="0" err="1"/>
              <a:t>precizie</a:t>
            </a:r>
            <a:r>
              <a:rPr lang="en-US" sz="2000" dirty="0"/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Contractul</a:t>
            </a:r>
            <a:r>
              <a:rPr lang="en-US" sz="2000" dirty="0"/>
              <a:t> de </a:t>
            </a:r>
            <a:r>
              <a:rPr lang="en-US" sz="2000" dirty="0" err="1"/>
              <a:t>servicii</a:t>
            </a:r>
            <a:r>
              <a:rPr lang="en-US" sz="2000" dirty="0"/>
              <a:t> </a:t>
            </a:r>
            <a:r>
              <a:rPr lang="en-US" sz="2000" dirty="0" err="1"/>
              <a:t>specifică</a:t>
            </a:r>
            <a:r>
              <a:rPr lang="en-US" sz="2000" dirty="0"/>
              <a:t> </a:t>
            </a:r>
            <a:r>
              <a:rPr lang="en-US" sz="2000" dirty="0" err="1"/>
              <a:t>semnăturile</a:t>
            </a:r>
            <a:r>
              <a:rPr lang="en-US" sz="2000" dirty="0"/>
              <a:t> </a:t>
            </a:r>
            <a:r>
              <a:rPr lang="en-US" sz="2000" dirty="0" err="1"/>
              <a:t>metodei</a:t>
            </a:r>
            <a:r>
              <a:rPr lang="en-US" sz="2000" dirty="0"/>
              <a:t> </a:t>
            </a:r>
            <a:r>
              <a:rPr lang="en-US" sz="2000" dirty="0" err="1"/>
              <a:t>reale</a:t>
            </a:r>
            <a:r>
              <a:rPr lang="en-US" sz="2000" dirty="0"/>
              <a:t> ale </a:t>
            </a:r>
            <a:r>
              <a:rPr lang="en-US" sz="2000" dirty="0" err="1"/>
              <a:t>serviciului</a:t>
            </a:r>
            <a:r>
              <a:rPr lang="en-US" sz="2000" dirty="0"/>
              <a:t> </a:t>
            </a:r>
            <a:r>
              <a:rPr lang="en-US" sz="2000" dirty="0" err="1"/>
              <a:t>și</a:t>
            </a:r>
            <a:r>
              <a:rPr lang="en-US" sz="2000" dirty="0"/>
              <a:t> </a:t>
            </a:r>
            <a:r>
              <a:rPr lang="en-US" sz="2000" dirty="0" err="1"/>
              <a:t>este</a:t>
            </a:r>
            <a:r>
              <a:rPr lang="en-US" sz="2000" dirty="0"/>
              <a:t> </a:t>
            </a:r>
            <a:r>
              <a:rPr lang="en-US" sz="2000" dirty="0" err="1"/>
              <a:t>distribuit</a:t>
            </a:r>
            <a:r>
              <a:rPr lang="en-US" sz="2000" dirty="0"/>
              <a:t> ca o </a:t>
            </a:r>
            <a:r>
              <a:rPr lang="en-US" sz="2000" dirty="0" err="1"/>
              <a:t>interfață</a:t>
            </a:r>
            <a:r>
              <a:rPr lang="en-US" sz="2000" dirty="0"/>
              <a:t> </a:t>
            </a:r>
            <a:r>
              <a:rPr lang="en-US" sz="2000" dirty="0" err="1"/>
              <a:t>într-unul</a:t>
            </a:r>
            <a:r>
              <a:rPr lang="en-US" sz="2000" dirty="0"/>
              <a:t> </a:t>
            </a:r>
            <a:r>
              <a:rPr lang="en-US" sz="2000" dirty="0" err="1"/>
              <a:t>dintre</a:t>
            </a:r>
            <a:r>
              <a:rPr lang="en-US" sz="2000" dirty="0"/>
              <a:t> </a:t>
            </a:r>
            <a:r>
              <a:rPr lang="en-US" sz="2000" dirty="0" err="1"/>
              <a:t>limbajele</a:t>
            </a:r>
            <a:r>
              <a:rPr lang="en-US" sz="2000" dirty="0"/>
              <a:t> de </a:t>
            </a:r>
            <a:r>
              <a:rPr lang="en-US" sz="2000" dirty="0" err="1"/>
              <a:t>programare</a:t>
            </a:r>
            <a:r>
              <a:rPr lang="en-US" sz="2000" dirty="0"/>
              <a:t> </a:t>
            </a:r>
            <a:r>
              <a:rPr lang="en-US" sz="2000" dirty="0" err="1"/>
              <a:t>acceptate</a:t>
            </a:r>
            <a:r>
              <a:rPr lang="en-US" sz="2000" dirty="0"/>
              <a:t>, cum </a:t>
            </a:r>
            <a:r>
              <a:rPr lang="en-US" sz="2000" dirty="0" err="1"/>
              <a:t>ar</a:t>
            </a:r>
            <a:r>
              <a:rPr lang="en-US" sz="2000" dirty="0"/>
              <a:t> fi Visual Basic </a:t>
            </a:r>
            <a:r>
              <a:rPr lang="en-US" sz="2000" dirty="0" err="1"/>
              <a:t>sau</a:t>
            </a:r>
            <a:r>
              <a:rPr lang="en-US" sz="2000" dirty="0"/>
              <a:t> Visual C#;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Politicile</a:t>
            </a:r>
            <a:r>
              <a:rPr lang="en-US" sz="2000" dirty="0"/>
              <a:t> </a:t>
            </a:r>
            <a:r>
              <a:rPr lang="en-US" sz="2000" dirty="0" err="1"/>
              <a:t>și</a:t>
            </a:r>
            <a:r>
              <a:rPr lang="en-US" sz="2000" dirty="0"/>
              <a:t> </a:t>
            </a:r>
            <a:r>
              <a:rPr lang="en-US" sz="2000" dirty="0" err="1"/>
              <a:t>legăturile</a:t>
            </a:r>
            <a:r>
              <a:rPr lang="en-US" sz="2000" dirty="0"/>
              <a:t> </a:t>
            </a:r>
            <a:r>
              <a:rPr lang="en-US" sz="2000" dirty="0" err="1"/>
              <a:t>stipulează</a:t>
            </a:r>
            <a:r>
              <a:rPr lang="en-US" sz="2000" dirty="0"/>
              <a:t> </a:t>
            </a:r>
            <a:r>
              <a:rPr lang="en-US" sz="2000" dirty="0" err="1"/>
              <a:t>condițiile</a:t>
            </a:r>
            <a:r>
              <a:rPr lang="en-US" sz="2000" dirty="0"/>
              <a:t> </a:t>
            </a:r>
            <a:r>
              <a:rPr lang="en-US" sz="2000" dirty="0" err="1"/>
              <a:t>necesare</a:t>
            </a:r>
            <a:r>
              <a:rPr lang="en-US" sz="2000" dirty="0"/>
              <a:t> pentru a </a:t>
            </a:r>
            <a:r>
              <a:rPr lang="en-US" sz="2000" dirty="0" err="1"/>
              <a:t>comunica</a:t>
            </a:r>
            <a:r>
              <a:rPr lang="en-US" sz="2000" dirty="0"/>
              <a:t> cu un </a:t>
            </a:r>
            <a:r>
              <a:rPr lang="en-US" sz="2000" dirty="0" err="1"/>
              <a:t>serviciu</a:t>
            </a:r>
            <a:r>
              <a:rPr lang="en-US" sz="2000" dirty="0"/>
              <a:t>. De </a:t>
            </a:r>
            <a:r>
              <a:rPr lang="en-US" sz="2000" dirty="0" err="1"/>
              <a:t>exemplu</a:t>
            </a:r>
            <a:r>
              <a:rPr lang="en-US" sz="2000" dirty="0"/>
              <a:t>, </a:t>
            </a:r>
            <a:r>
              <a:rPr lang="en-US" sz="2000" dirty="0" err="1"/>
              <a:t>legarea</a:t>
            </a:r>
            <a:r>
              <a:rPr lang="en-US" sz="2000" dirty="0"/>
              <a:t> trebuie (</a:t>
            </a:r>
            <a:r>
              <a:rPr lang="en-US" sz="2000" dirty="0" err="1"/>
              <a:t>cel</a:t>
            </a:r>
            <a:r>
              <a:rPr lang="en-US" sz="2000" dirty="0"/>
              <a:t> </a:t>
            </a:r>
            <a:r>
              <a:rPr lang="en-US" sz="2000" dirty="0" err="1"/>
              <a:t>puțin</a:t>
            </a:r>
            <a:r>
              <a:rPr lang="en-US" sz="2000" dirty="0"/>
              <a:t>) </a:t>
            </a:r>
            <a:r>
              <a:rPr lang="en-US" sz="2000" dirty="0" err="1"/>
              <a:t>să</a:t>
            </a:r>
            <a:r>
              <a:rPr lang="en-US" sz="2000" dirty="0"/>
              <a:t> </a:t>
            </a:r>
            <a:r>
              <a:rPr lang="en-US" sz="2000" dirty="0" err="1"/>
              <a:t>specifice</a:t>
            </a:r>
            <a:r>
              <a:rPr lang="en-US" sz="2000" dirty="0"/>
              <a:t> </a:t>
            </a:r>
            <a:r>
              <a:rPr lang="en-US" sz="2000" dirty="0" err="1"/>
              <a:t>transportul</a:t>
            </a:r>
            <a:r>
              <a:rPr lang="en-US" sz="2000" dirty="0"/>
              <a:t> </a:t>
            </a:r>
            <a:r>
              <a:rPr lang="en-US" sz="2000" dirty="0" err="1"/>
              <a:t>utilizat</a:t>
            </a:r>
            <a:r>
              <a:rPr lang="en-US" sz="2000" dirty="0"/>
              <a:t> (de </a:t>
            </a:r>
            <a:r>
              <a:rPr lang="en-US" sz="2000" dirty="0" err="1"/>
              <a:t>exemplu</a:t>
            </a:r>
            <a:r>
              <a:rPr lang="en-US" sz="2000" dirty="0"/>
              <a:t>, HTTP </a:t>
            </a:r>
            <a:r>
              <a:rPr lang="en-US" sz="2000" dirty="0" err="1"/>
              <a:t>sau</a:t>
            </a:r>
            <a:r>
              <a:rPr lang="en-US" sz="2000" dirty="0"/>
              <a:t> TCP) </a:t>
            </a:r>
            <a:r>
              <a:rPr lang="en-US" sz="2000" dirty="0" err="1"/>
              <a:t>și</a:t>
            </a:r>
            <a:r>
              <a:rPr lang="en-US" sz="2000" dirty="0"/>
              <a:t> o </a:t>
            </a:r>
            <a:r>
              <a:rPr lang="en-US" sz="2000" dirty="0" err="1"/>
              <a:t>codificare</a:t>
            </a:r>
            <a:r>
              <a:rPr lang="en-US" sz="2000" dirty="0"/>
              <a:t>. </a:t>
            </a:r>
            <a:r>
              <a:rPr lang="en-US" sz="2000" dirty="0" err="1"/>
              <a:t>Politicile</a:t>
            </a:r>
            <a:r>
              <a:rPr lang="en-US" sz="2000" dirty="0"/>
              <a:t> </a:t>
            </a:r>
            <a:r>
              <a:rPr lang="en-US" sz="2000" dirty="0" err="1"/>
              <a:t>includ</a:t>
            </a:r>
            <a:r>
              <a:rPr lang="en-US" sz="2000" dirty="0"/>
              <a:t> </a:t>
            </a:r>
            <a:r>
              <a:rPr lang="en-US" sz="2000" dirty="0" err="1"/>
              <a:t>cerințe</a:t>
            </a:r>
            <a:r>
              <a:rPr lang="en-US" sz="2000" dirty="0"/>
              <a:t> de </a:t>
            </a:r>
            <a:r>
              <a:rPr lang="en-US" sz="2000" dirty="0" err="1"/>
              <a:t>securitate</a:t>
            </a:r>
            <a:r>
              <a:rPr lang="en-US" sz="2000" dirty="0"/>
              <a:t> </a:t>
            </a:r>
            <a:r>
              <a:rPr lang="en-US" sz="2000" dirty="0" err="1"/>
              <a:t>și</a:t>
            </a:r>
            <a:r>
              <a:rPr lang="en-US" sz="2000" dirty="0"/>
              <a:t> </a:t>
            </a:r>
            <a:r>
              <a:rPr lang="en-US" sz="2000" dirty="0" err="1"/>
              <a:t>alte</a:t>
            </a:r>
            <a:r>
              <a:rPr lang="en-US" sz="2000" dirty="0"/>
              <a:t> </a:t>
            </a:r>
            <a:r>
              <a:rPr lang="en-US" sz="2000" dirty="0" err="1"/>
              <a:t>condiții</a:t>
            </a:r>
            <a:r>
              <a:rPr lang="en-US" sz="2000" dirty="0"/>
              <a:t> care trebuie </a:t>
            </a:r>
            <a:r>
              <a:rPr lang="en-US" sz="2000" dirty="0" err="1"/>
              <a:t>îndeplinite</a:t>
            </a:r>
            <a:r>
              <a:rPr lang="en-US" sz="2000" dirty="0"/>
              <a:t> pentru a </a:t>
            </a:r>
            <a:r>
              <a:rPr lang="en-US" sz="2000" dirty="0" err="1"/>
              <a:t>comunica</a:t>
            </a:r>
            <a:r>
              <a:rPr lang="en-US" sz="2000" dirty="0"/>
              <a:t> cu un </a:t>
            </a:r>
            <a:r>
              <a:rPr lang="en-US" sz="2000" dirty="0" err="1"/>
              <a:t>serviciu</a:t>
            </a:r>
            <a:r>
              <a:rPr lang="en-US" sz="2000" dirty="0"/>
              <a:t>.</a:t>
            </a:r>
          </a:p>
        </p:txBody>
      </p:sp>
      <p:sp>
        <p:nvSpPr>
          <p:cNvPr id="13" name="Data…">
            <a:extLst>
              <a:ext uri="{FF2B5EF4-FFF2-40B4-BE49-F238E27FC236}">
                <a16:creationId xmlns:a16="http://schemas.microsoft.com/office/drawing/2014/main" id="{E2B736D0-A16B-E805-7FDF-C0B66BCCFA52}"/>
              </a:ext>
            </a:extLst>
          </p:cNvPr>
          <p:cNvSpPr/>
          <p:nvPr/>
        </p:nvSpPr>
        <p:spPr>
          <a:xfrm>
            <a:off x="9836272" y="3202910"/>
            <a:ext cx="2151462" cy="843310"/>
          </a:xfrm>
          <a:prstGeom prst="rect">
            <a:avLst/>
          </a:prstGeom>
          <a:ln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50800" tIns="50800" rIns="50800" bIns="50800" anchor="ctr"/>
          <a:lstStyle/>
          <a:p>
            <a:pPr algn="ctr" defTabSz="825500">
              <a:defRPr sz="3200" b="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rPr lang="en-US" sz="2600" dirty="0"/>
              <a:t>Message</a:t>
            </a:r>
          </a:p>
          <a:p>
            <a:pPr algn="ctr" defTabSz="825500">
              <a:defRPr sz="3200" b="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rPr sz="2600" dirty="0"/>
              <a:t>Contract</a:t>
            </a:r>
          </a:p>
        </p:txBody>
      </p:sp>
      <p:sp>
        <p:nvSpPr>
          <p:cNvPr id="15" name="Data…">
            <a:extLst>
              <a:ext uri="{FF2B5EF4-FFF2-40B4-BE49-F238E27FC236}">
                <a16:creationId xmlns:a16="http://schemas.microsoft.com/office/drawing/2014/main" id="{D4CF1154-1EC5-9EB5-71A4-94711A5B8693}"/>
              </a:ext>
            </a:extLst>
          </p:cNvPr>
          <p:cNvSpPr/>
          <p:nvPr/>
        </p:nvSpPr>
        <p:spPr>
          <a:xfrm>
            <a:off x="9836272" y="2226364"/>
            <a:ext cx="2151462" cy="843310"/>
          </a:xfrm>
          <a:prstGeom prst="rect">
            <a:avLst/>
          </a:prstGeom>
          <a:ln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50800" tIns="50800" rIns="50800" bIns="50800" anchor="ctr"/>
          <a:lstStyle/>
          <a:p>
            <a:pPr algn="ctr" defTabSz="825500">
              <a:defRPr sz="3200" b="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rPr lang="en-US" sz="2600" dirty="0"/>
              <a:t>Data</a:t>
            </a:r>
          </a:p>
          <a:p>
            <a:pPr algn="ctr" defTabSz="825500">
              <a:defRPr sz="3200" b="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rPr sz="2600" dirty="0"/>
              <a:t>Contract</a:t>
            </a:r>
          </a:p>
        </p:txBody>
      </p:sp>
      <p:sp>
        <p:nvSpPr>
          <p:cNvPr id="16" name="Data…">
            <a:extLst>
              <a:ext uri="{FF2B5EF4-FFF2-40B4-BE49-F238E27FC236}">
                <a16:creationId xmlns:a16="http://schemas.microsoft.com/office/drawing/2014/main" id="{1416E85F-4978-AEDE-AB5D-E6D82A723CCC}"/>
              </a:ext>
            </a:extLst>
          </p:cNvPr>
          <p:cNvSpPr/>
          <p:nvPr/>
        </p:nvSpPr>
        <p:spPr>
          <a:xfrm>
            <a:off x="9836272" y="4181966"/>
            <a:ext cx="2151462" cy="843310"/>
          </a:xfrm>
          <a:prstGeom prst="rect">
            <a:avLst/>
          </a:prstGeom>
          <a:ln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50800" tIns="50800" rIns="50800" bIns="50800" anchor="ctr"/>
          <a:lstStyle/>
          <a:p>
            <a:pPr algn="ctr" defTabSz="825500">
              <a:defRPr sz="3200" b="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rPr lang="en-US" sz="2600" dirty="0"/>
              <a:t>Service</a:t>
            </a:r>
          </a:p>
          <a:p>
            <a:pPr algn="ctr" defTabSz="825500">
              <a:defRPr sz="3200" b="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rPr sz="2600" dirty="0"/>
              <a:t>Contract</a:t>
            </a:r>
          </a:p>
        </p:txBody>
      </p:sp>
      <p:sp>
        <p:nvSpPr>
          <p:cNvPr id="17" name="Data…">
            <a:extLst>
              <a:ext uri="{FF2B5EF4-FFF2-40B4-BE49-F238E27FC236}">
                <a16:creationId xmlns:a16="http://schemas.microsoft.com/office/drawing/2014/main" id="{FCD8343D-4D39-72F1-C5B4-D2B9CC8787B8}"/>
              </a:ext>
            </a:extLst>
          </p:cNvPr>
          <p:cNvSpPr/>
          <p:nvPr/>
        </p:nvSpPr>
        <p:spPr>
          <a:xfrm>
            <a:off x="9836272" y="5161022"/>
            <a:ext cx="2151462" cy="843310"/>
          </a:xfrm>
          <a:prstGeom prst="rect">
            <a:avLst/>
          </a:prstGeom>
          <a:ln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50800" tIns="50800" rIns="50800" bIns="50800" anchor="ctr"/>
          <a:lstStyle/>
          <a:p>
            <a:pPr algn="ctr" defTabSz="825500">
              <a:defRPr sz="3200" b="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rPr lang="en-US" sz="2600" dirty="0"/>
              <a:t>Policy and</a:t>
            </a:r>
          </a:p>
          <a:p>
            <a:pPr algn="ctr" defTabSz="825500">
              <a:defRPr sz="3200" b="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rPr lang="en-US" sz="2600" dirty="0"/>
              <a:t>Binding</a:t>
            </a:r>
            <a:endParaRPr sz="2600" dirty="0"/>
          </a:p>
        </p:txBody>
      </p:sp>
    </p:spTree>
    <p:extLst>
      <p:ext uri="{BB962C8B-B14F-4D97-AF65-F5344CB8AC3E}">
        <p14:creationId xmlns:p14="http://schemas.microsoft.com/office/powerpoint/2010/main" val="3935744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 animBg="1"/>
      <p:bldP spid="16" grpId="0" animBg="1"/>
      <p:bldP spid="17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 err="1"/>
              <a:t>Nivelul</a:t>
            </a:r>
            <a:r>
              <a:rPr lang="en-US" altLang="en-US" dirty="0"/>
              <a:t> de </a:t>
            </a:r>
            <a:r>
              <a:rPr lang="en-US" altLang="en-US" dirty="0" err="1"/>
              <a:t>execuție</a:t>
            </a:r>
            <a:r>
              <a:rPr lang="en-US" altLang="en-US" dirty="0"/>
              <a:t> de </a:t>
            </a:r>
            <a:r>
              <a:rPr lang="en-US" altLang="en-US" dirty="0" err="1"/>
              <a:t>execuție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A2DBF87-F7A8-DF04-1731-F42EF7FFAC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4266" y="1801640"/>
            <a:ext cx="9252154" cy="5040401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Nivelul</a:t>
            </a:r>
            <a:r>
              <a:rPr lang="en-US" sz="2000" dirty="0"/>
              <a:t> de </a:t>
            </a:r>
            <a:r>
              <a:rPr lang="en-US" sz="2000" dirty="0" err="1"/>
              <a:t>execuție</a:t>
            </a:r>
            <a:r>
              <a:rPr lang="en-US" sz="2000" dirty="0"/>
              <a:t> a </a:t>
            </a:r>
            <a:r>
              <a:rPr lang="en-US" sz="2000" dirty="0" err="1"/>
              <a:t>serviciului</a:t>
            </a:r>
            <a:r>
              <a:rPr lang="en-US" sz="2000" dirty="0"/>
              <a:t> </a:t>
            </a:r>
            <a:r>
              <a:rPr lang="en-US" sz="2000" dirty="0" err="1"/>
              <a:t>conține</a:t>
            </a:r>
            <a:r>
              <a:rPr lang="en-US" sz="2000" dirty="0"/>
              <a:t> </a:t>
            </a:r>
            <a:r>
              <a:rPr lang="en-US" sz="2000" dirty="0" err="1"/>
              <a:t>comportamentele</a:t>
            </a:r>
            <a:r>
              <a:rPr lang="en-US" sz="2000" dirty="0"/>
              <a:t> care apar </a:t>
            </a:r>
            <a:r>
              <a:rPr lang="en-US" sz="2000" dirty="0" err="1"/>
              <a:t>numai</a:t>
            </a:r>
            <a:r>
              <a:rPr lang="en-US" sz="2000" dirty="0"/>
              <a:t> </a:t>
            </a:r>
            <a:r>
              <a:rPr lang="en-US" sz="2000" dirty="0" err="1"/>
              <a:t>în</a:t>
            </a:r>
            <a:r>
              <a:rPr lang="en-US" sz="2000" dirty="0"/>
              <a:t> </a:t>
            </a:r>
            <a:r>
              <a:rPr lang="en-US" sz="2000" dirty="0" err="1"/>
              <a:t>timpul</a:t>
            </a:r>
            <a:r>
              <a:rPr lang="en-US" sz="2000" dirty="0"/>
              <a:t> </a:t>
            </a:r>
            <a:r>
              <a:rPr lang="en-US" sz="2000" dirty="0" err="1"/>
              <a:t>funcționării</a:t>
            </a:r>
            <a:r>
              <a:rPr lang="en-US" sz="2000" dirty="0"/>
              <a:t> </a:t>
            </a:r>
            <a:r>
              <a:rPr lang="en-US" sz="2000" dirty="0" err="1"/>
              <a:t>efective</a:t>
            </a:r>
            <a:r>
              <a:rPr lang="en-US" sz="2000" dirty="0"/>
              <a:t> a </a:t>
            </a:r>
            <a:r>
              <a:rPr lang="en-US" sz="2000" dirty="0" err="1"/>
              <a:t>serviciului</a:t>
            </a:r>
            <a:r>
              <a:rPr lang="en-US" sz="2000" dirty="0"/>
              <a:t>, </a:t>
            </a:r>
            <a:r>
              <a:rPr lang="en-US" sz="2000" dirty="0" err="1"/>
              <a:t>adică</a:t>
            </a:r>
            <a:r>
              <a:rPr lang="en-US" sz="2000" dirty="0"/>
              <a:t> </a:t>
            </a:r>
            <a:r>
              <a:rPr lang="en-US" sz="2000" dirty="0" err="1"/>
              <a:t>comportamentele</a:t>
            </a:r>
            <a:r>
              <a:rPr lang="en-US" sz="2000" dirty="0"/>
              <a:t> de runtime ale </a:t>
            </a:r>
            <a:r>
              <a:rPr lang="en-US" sz="2000" dirty="0" err="1"/>
              <a:t>serviciului</a:t>
            </a:r>
            <a:r>
              <a:rPr lang="en-US" sz="2000" dirty="0"/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Un </a:t>
            </a:r>
            <a:r>
              <a:rPr lang="en-US" sz="2000" dirty="0" err="1"/>
              <a:t>comportament</a:t>
            </a:r>
            <a:r>
              <a:rPr lang="en-US" sz="2000" dirty="0"/>
              <a:t> de </a:t>
            </a:r>
            <a:r>
              <a:rPr lang="en-US" sz="2000" dirty="0" err="1"/>
              <a:t>eroare</a:t>
            </a:r>
            <a:r>
              <a:rPr lang="en-US" sz="2000" dirty="0"/>
              <a:t> </a:t>
            </a:r>
            <a:r>
              <a:rPr lang="en-US" sz="2000" dirty="0" err="1"/>
              <a:t>specifică</a:t>
            </a:r>
            <a:r>
              <a:rPr lang="en-US" sz="2000" dirty="0"/>
              <a:t> </a:t>
            </a:r>
            <a:r>
              <a:rPr lang="en-US" sz="2000" dirty="0" err="1"/>
              <a:t>ce</a:t>
            </a:r>
            <a:r>
              <a:rPr lang="en-US" sz="2000" dirty="0"/>
              <a:t> se </a:t>
            </a:r>
            <a:r>
              <a:rPr lang="en-US" sz="2000" dirty="0" err="1"/>
              <a:t>întâmplă</a:t>
            </a:r>
            <a:r>
              <a:rPr lang="en-US" sz="2000" dirty="0"/>
              <a:t> </a:t>
            </a:r>
            <a:r>
              <a:rPr lang="en-US" sz="2000" dirty="0" err="1"/>
              <a:t>atunci</a:t>
            </a:r>
            <a:r>
              <a:rPr lang="en-US" sz="2000" dirty="0"/>
              <a:t> </a:t>
            </a:r>
            <a:r>
              <a:rPr lang="en-US" sz="2000" dirty="0" err="1"/>
              <a:t>când</a:t>
            </a:r>
            <a:r>
              <a:rPr lang="en-US" sz="2000" dirty="0"/>
              <a:t> </a:t>
            </a:r>
            <a:r>
              <a:rPr lang="en-US" sz="2000" dirty="0" err="1"/>
              <a:t>apare</a:t>
            </a:r>
            <a:r>
              <a:rPr lang="en-US" sz="2000" dirty="0"/>
              <a:t> o </a:t>
            </a:r>
            <a:r>
              <a:rPr lang="en-US" sz="2000" dirty="0" err="1"/>
              <a:t>eroare</a:t>
            </a:r>
            <a:r>
              <a:rPr lang="en-US" sz="2000" dirty="0"/>
              <a:t> </a:t>
            </a:r>
            <a:r>
              <a:rPr lang="en-US" sz="2000" dirty="0" err="1"/>
              <a:t>internă</a:t>
            </a:r>
            <a:r>
              <a:rPr lang="en-US" sz="2000" dirty="0"/>
              <a:t> pe </a:t>
            </a:r>
            <a:r>
              <a:rPr lang="en-US" sz="2000" dirty="0" err="1"/>
              <a:t>serviciu</a:t>
            </a:r>
            <a:r>
              <a:rPr lang="en-US" sz="2000" dirty="0"/>
              <a:t>, de </a:t>
            </a:r>
            <a:r>
              <a:rPr lang="en-US" sz="2000" dirty="0" err="1"/>
              <a:t>exemplu</a:t>
            </a:r>
            <a:r>
              <a:rPr lang="en-US" sz="2000" dirty="0"/>
              <a:t>, </a:t>
            </a:r>
            <a:r>
              <a:rPr lang="en-US" sz="2000" dirty="0" err="1"/>
              <a:t>controlând</a:t>
            </a:r>
            <a:r>
              <a:rPr lang="en-US" sz="2000" dirty="0"/>
              <a:t> </a:t>
            </a:r>
            <a:r>
              <a:rPr lang="en-US" sz="2000" dirty="0" err="1"/>
              <a:t>ce</a:t>
            </a:r>
            <a:r>
              <a:rPr lang="en-US" sz="2000" dirty="0"/>
              <a:t> </a:t>
            </a:r>
            <a:r>
              <a:rPr lang="en-US" sz="2000" dirty="0" err="1"/>
              <a:t>informații</a:t>
            </a:r>
            <a:r>
              <a:rPr lang="en-US" sz="2000" dirty="0"/>
              <a:t> sunt </a:t>
            </a:r>
            <a:r>
              <a:rPr lang="en-US" sz="2000" dirty="0" err="1"/>
              <a:t>comunicate</a:t>
            </a:r>
            <a:r>
              <a:rPr lang="en-US" sz="2000" dirty="0"/>
              <a:t> </a:t>
            </a:r>
            <a:r>
              <a:rPr lang="en-US" sz="2000" dirty="0" err="1"/>
              <a:t>clientului</a:t>
            </a:r>
            <a:r>
              <a:rPr lang="en-US" sz="2000" dirty="0"/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Expunerea</a:t>
            </a:r>
            <a:r>
              <a:rPr lang="en-US" sz="2000" dirty="0"/>
              <a:t> </a:t>
            </a:r>
            <a:r>
              <a:rPr lang="en-US" sz="2000" dirty="0" err="1"/>
              <a:t>metadatelor</a:t>
            </a:r>
            <a:r>
              <a:rPr lang="en-US" sz="2000" dirty="0"/>
              <a:t> </a:t>
            </a:r>
            <a:r>
              <a:rPr lang="en-US" sz="2000" dirty="0" err="1"/>
              <a:t>permite</a:t>
            </a:r>
            <a:r>
              <a:rPr lang="en-US" sz="2000" dirty="0"/>
              <a:t> </a:t>
            </a:r>
            <a:r>
              <a:rPr lang="en-US" sz="2000" dirty="0" err="1"/>
              <a:t>generrea</a:t>
            </a:r>
            <a:r>
              <a:rPr lang="en-US" sz="2000" dirty="0"/>
              <a:t> automata de </a:t>
            </a:r>
            <a:r>
              <a:rPr lang="en-US" sz="2000" dirty="0" err="1"/>
              <a:t>consumatori</a:t>
            </a:r>
            <a:r>
              <a:rPr lang="en-US" sz="2000" dirty="0"/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Configurația</a:t>
            </a:r>
            <a:r>
              <a:rPr lang="en-US" sz="2000" dirty="0"/>
              <a:t> de </a:t>
            </a:r>
            <a:r>
              <a:rPr lang="en-US" sz="2000" dirty="0" err="1"/>
              <a:t>activare</a:t>
            </a:r>
            <a:r>
              <a:rPr lang="en-US" sz="2000" dirty="0"/>
              <a:t> a </a:t>
            </a:r>
            <a:r>
              <a:rPr lang="en-US" sz="2000" dirty="0" err="1"/>
              <a:t>instanței</a:t>
            </a:r>
            <a:r>
              <a:rPr lang="en-US" sz="2000" dirty="0"/>
              <a:t> </a:t>
            </a:r>
            <a:r>
              <a:rPr lang="en-US" sz="2000" dirty="0" err="1"/>
              <a:t>specifică</a:t>
            </a:r>
            <a:r>
              <a:rPr lang="en-US" sz="2000" dirty="0"/>
              <a:t> </a:t>
            </a:r>
            <a:r>
              <a:rPr lang="en-US" sz="2000" dirty="0" err="1"/>
              <a:t>câte</a:t>
            </a:r>
            <a:r>
              <a:rPr lang="en-US" sz="2000" dirty="0"/>
              <a:t> </a:t>
            </a:r>
            <a:r>
              <a:rPr lang="en-US" sz="2000" dirty="0" err="1"/>
              <a:t>instanțe</a:t>
            </a:r>
            <a:r>
              <a:rPr lang="en-US" sz="2000" dirty="0"/>
              <a:t> ale </a:t>
            </a:r>
            <a:r>
              <a:rPr lang="en-US" sz="2000" dirty="0" err="1"/>
              <a:t>serviciului</a:t>
            </a:r>
            <a:r>
              <a:rPr lang="en-US" sz="2000" dirty="0"/>
              <a:t> pot fi </a:t>
            </a:r>
            <a:r>
              <a:rPr lang="en-US" sz="2000" dirty="0" err="1"/>
              <a:t>rulate</a:t>
            </a:r>
            <a:r>
              <a:rPr lang="en-US" sz="2000" dirty="0"/>
              <a:t> (</a:t>
            </a:r>
            <a:r>
              <a:rPr lang="en-US" sz="2000" dirty="0" err="1"/>
              <a:t>una</a:t>
            </a:r>
            <a:r>
              <a:rPr lang="en-US" sz="2000" dirty="0"/>
              <a:t> </a:t>
            </a:r>
            <a:r>
              <a:rPr lang="en-US" sz="2000" dirty="0" err="1"/>
              <a:t>singură</a:t>
            </a:r>
            <a:r>
              <a:rPr lang="en-US" sz="2000" dirty="0"/>
              <a:t> pe </a:t>
            </a:r>
            <a:r>
              <a:rPr lang="en-US" sz="2000" dirty="0" err="1"/>
              <a:t>aplicație</a:t>
            </a:r>
            <a:r>
              <a:rPr lang="en-US" sz="2000" dirty="0"/>
              <a:t>, </a:t>
            </a:r>
            <a:r>
              <a:rPr lang="en-US" sz="2000" dirty="0" err="1"/>
              <a:t>câte</a:t>
            </a:r>
            <a:r>
              <a:rPr lang="en-US" sz="2000" dirty="0"/>
              <a:t> </a:t>
            </a:r>
            <a:r>
              <a:rPr lang="en-US" sz="2000" dirty="0" err="1"/>
              <a:t>una</a:t>
            </a:r>
            <a:r>
              <a:rPr lang="en-US" sz="2000" dirty="0"/>
              <a:t> pe </a:t>
            </a:r>
            <a:r>
              <a:rPr lang="en-US" sz="2000" dirty="0" err="1"/>
              <a:t>sesiune</a:t>
            </a:r>
            <a:r>
              <a:rPr lang="en-US" sz="2000" dirty="0"/>
              <a:t> </a:t>
            </a:r>
            <a:r>
              <a:rPr lang="en-US" sz="2000" dirty="0" err="1"/>
              <a:t>sau</a:t>
            </a:r>
            <a:r>
              <a:rPr lang="en-US" sz="2000" dirty="0"/>
              <a:t> </a:t>
            </a:r>
            <a:r>
              <a:rPr lang="en-US" sz="2000" dirty="0" err="1"/>
              <a:t>câte</a:t>
            </a:r>
            <a:r>
              <a:rPr lang="en-US" sz="2000" dirty="0"/>
              <a:t> </a:t>
            </a:r>
            <a:r>
              <a:rPr lang="en-US" sz="2000" dirty="0" err="1"/>
              <a:t>una</a:t>
            </a:r>
            <a:r>
              <a:rPr lang="en-US" sz="2000" dirty="0"/>
              <a:t> pentru </a:t>
            </a:r>
            <a:r>
              <a:rPr lang="en-US" sz="2000" dirty="0" err="1"/>
              <a:t>fiecare</a:t>
            </a:r>
            <a:r>
              <a:rPr lang="en-US" sz="2000" dirty="0"/>
              <a:t> </a:t>
            </a:r>
            <a:r>
              <a:rPr lang="en-US" sz="2000" dirty="0" err="1"/>
              <a:t>apel</a:t>
            </a:r>
            <a:r>
              <a:rPr lang="en-US" sz="2000" dirty="0"/>
              <a:t>);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Configurația</a:t>
            </a:r>
            <a:r>
              <a:rPr lang="en-US" sz="2000" dirty="0"/>
              <a:t> </a:t>
            </a:r>
            <a:r>
              <a:rPr lang="en-US" sz="2000" dirty="0" err="1"/>
              <a:t>tranzacției</a:t>
            </a:r>
            <a:r>
              <a:rPr lang="en-US" sz="2000" dirty="0"/>
              <a:t> </a:t>
            </a:r>
            <a:r>
              <a:rPr lang="en-US" sz="2000" dirty="0" err="1"/>
              <a:t>permite</a:t>
            </a:r>
            <a:r>
              <a:rPr lang="en-US" sz="2000" dirty="0"/>
              <a:t> </a:t>
            </a:r>
            <a:r>
              <a:rPr lang="en-US" sz="2000" dirty="0" err="1"/>
              <a:t>revenirea</a:t>
            </a:r>
            <a:r>
              <a:rPr lang="en-US" sz="2000" dirty="0"/>
              <a:t> </a:t>
            </a:r>
            <a:r>
              <a:rPr lang="en-US" sz="2000" dirty="0" err="1"/>
              <a:t>operațiunilor</a:t>
            </a:r>
            <a:r>
              <a:rPr lang="en-US" sz="2000" dirty="0"/>
              <a:t> </a:t>
            </a:r>
            <a:r>
              <a:rPr lang="en-US" sz="2000" dirty="0" err="1"/>
              <a:t>tranzacționate</a:t>
            </a:r>
            <a:r>
              <a:rPr lang="en-US" sz="2000" dirty="0"/>
              <a:t> </a:t>
            </a:r>
            <a:r>
              <a:rPr lang="en-US" sz="2000" dirty="0" err="1"/>
              <a:t>dacă</a:t>
            </a:r>
            <a:r>
              <a:rPr lang="en-US" sz="2000" dirty="0"/>
              <a:t> </a:t>
            </a:r>
            <a:r>
              <a:rPr lang="en-US" sz="2000" dirty="0" err="1"/>
              <a:t>apare</a:t>
            </a:r>
            <a:r>
              <a:rPr lang="en-US" sz="2000" dirty="0"/>
              <a:t> o </a:t>
            </a:r>
            <a:r>
              <a:rPr lang="en-US" sz="2000" dirty="0" err="1"/>
              <a:t>defecțiune</a:t>
            </a:r>
            <a:r>
              <a:rPr lang="en-US" sz="2000" dirty="0"/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Comportamentul</a:t>
            </a:r>
            <a:r>
              <a:rPr lang="en-US" sz="2000" dirty="0"/>
              <a:t> de </a:t>
            </a:r>
            <a:r>
              <a:rPr lang="en-US" sz="2000" dirty="0" err="1"/>
              <a:t>expediere</a:t>
            </a:r>
            <a:r>
              <a:rPr lang="en-US" sz="2000" dirty="0"/>
              <a:t> </a:t>
            </a:r>
            <a:r>
              <a:rPr lang="en-US" sz="2000" dirty="0" err="1"/>
              <a:t>este</a:t>
            </a:r>
            <a:r>
              <a:rPr lang="en-US" sz="2000" dirty="0"/>
              <a:t> </a:t>
            </a:r>
            <a:r>
              <a:rPr lang="en-US" sz="2000" dirty="0" err="1"/>
              <a:t>controlul</a:t>
            </a:r>
            <a:r>
              <a:rPr lang="en-US" sz="2000" dirty="0"/>
              <a:t> </a:t>
            </a:r>
            <a:r>
              <a:rPr lang="en-US" sz="2000" dirty="0" err="1"/>
              <a:t>modului</a:t>
            </a:r>
            <a:r>
              <a:rPr lang="en-US" sz="2000" dirty="0"/>
              <a:t> </a:t>
            </a:r>
            <a:r>
              <a:rPr lang="en-US" sz="2000" dirty="0" err="1"/>
              <a:t>în</a:t>
            </a:r>
            <a:r>
              <a:rPr lang="en-US" sz="2000" dirty="0"/>
              <a:t> care un </a:t>
            </a:r>
            <a:r>
              <a:rPr lang="en-US" sz="2000" dirty="0" err="1"/>
              <a:t>mesaj</a:t>
            </a:r>
            <a:r>
              <a:rPr lang="en-US" sz="2000" dirty="0"/>
              <a:t> </a:t>
            </a:r>
            <a:r>
              <a:rPr lang="en-US" sz="2000" dirty="0" err="1"/>
              <a:t>este</a:t>
            </a:r>
            <a:r>
              <a:rPr lang="en-US" sz="2000" dirty="0"/>
              <a:t> </a:t>
            </a:r>
            <a:r>
              <a:rPr lang="en-US" sz="2000" dirty="0" err="1"/>
              <a:t>procesat</a:t>
            </a:r>
            <a:r>
              <a:rPr lang="en-US" sz="2000" dirty="0"/>
              <a:t> de </a:t>
            </a:r>
            <a:r>
              <a:rPr lang="en-US" sz="2000" dirty="0" err="1"/>
              <a:t>infrastructura</a:t>
            </a:r>
            <a:r>
              <a:rPr lang="en-US" sz="2000" dirty="0"/>
              <a:t> WCF;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Extensibilitatea</a:t>
            </a:r>
            <a:r>
              <a:rPr lang="en-US" sz="2000" dirty="0"/>
              <a:t> </a:t>
            </a:r>
            <a:r>
              <a:rPr lang="en-US" sz="2000" dirty="0" err="1"/>
              <a:t>permite</a:t>
            </a:r>
            <a:r>
              <a:rPr lang="en-US" sz="2000" dirty="0"/>
              <a:t> </a:t>
            </a:r>
            <a:r>
              <a:rPr lang="en-US" sz="2000" dirty="0" err="1"/>
              <a:t>personalizarea</a:t>
            </a:r>
            <a:r>
              <a:rPr lang="en-US" sz="2000" dirty="0"/>
              <a:t> </a:t>
            </a:r>
            <a:r>
              <a:rPr lang="en-US" sz="2000" dirty="0" err="1"/>
              <a:t>proceselor</a:t>
            </a:r>
            <a:r>
              <a:rPr lang="en-US" sz="2000" dirty="0"/>
              <a:t> de </a:t>
            </a:r>
            <a:r>
              <a:rPr lang="en-US" sz="2000" dirty="0" err="1"/>
              <a:t>execuție</a:t>
            </a:r>
            <a:r>
              <a:rPr lang="en-US" sz="2000" dirty="0"/>
              <a:t>. De </a:t>
            </a:r>
            <a:r>
              <a:rPr lang="en-US" sz="2000" dirty="0" err="1"/>
              <a:t>exemplu</a:t>
            </a:r>
            <a:r>
              <a:rPr lang="en-US" sz="2000" dirty="0"/>
              <a:t>, </a:t>
            </a:r>
            <a:r>
              <a:rPr lang="en-US" sz="2000" dirty="0" err="1"/>
              <a:t>inspecția</a:t>
            </a:r>
            <a:r>
              <a:rPr lang="en-US" sz="2000" dirty="0"/>
              <a:t> </a:t>
            </a:r>
            <a:r>
              <a:rPr lang="en-US" sz="2000" dirty="0" err="1"/>
              <a:t>mesajelor</a:t>
            </a:r>
            <a:r>
              <a:rPr lang="en-US" sz="2000" dirty="0"/>
              <a:t> </a:t>
            </a:r>
            <a:r>
              <a:rPr lang="en-US" sz="2000" dirty="0" err="1"/>
              <a:t>este</a:t>
            </a:r>
            <a:r>
              <a:rPr lang="en-US" sz="2000" dirty="0"/>
              <a:t> </a:t>
            </a:r>
            <a:r>
              <a:rPr lang="en-US" sz="2000" dirty="0" err="1"/>
              <a:t>facilitatea</a:t>
            </a:r>
            <a:r>
              <a:rPr lang="en-US" sz="2000" dirty="0"/>
              <a:t> de a </a:t>
            </a:r>
            <a:r>
              <a:rPr lang="en-US" sz="2000" dirty="0" err="1"/>
              <a:t>inspecta</a:t>
            </a:r>
            <a:r>
              <a:rPr lang="en-US" sz="2000" dirty="0"/>
              <a:t> </a:t>
            </a:r>
            <a:r>
              <a:rPr lang="en-US" sz="2000" dirty="0" err="1"/>
              <a:t>părțile</a:t>
            </a:r>
            <a:r>
              <a:rPr lang="en-US" sz="2000" dirty="0"/>
              <a:t> </a:t>
            </a:r>
            <a:r>
              <a:rPr lang="en-US" sz="2000" dirty="0" err="1"/>
              <a:t>unui</a:t>
            </a:r>
            <a:r>
              <a:rPr lang="en-US" sz="2000" dirty="0"/>
              <a:t> </a:t>
            </a:r>
            <a:r>
              <a:rPr lang="en-US" sz="2000" dirty="0" err="1"/>
              <a:t>mesaj</a:t>
            </a:r>
            <a:r>
              <a:rPr lang="en-US" sz="2000" dirty="0"/>
              <a:t>, </a:t>
            </a:r>
            <a:r>
              <a:rPr lang="en-US" sz="2000" dirty="0" err="1"/>
              <a:t>iar</a:t>
            </a:r>
            <a:r>
              <a:rPr lang="en-US" sz="2000" dirty="0"/>
              <a:t> </a:t>
            </a:r>
            <a:r>
              <a:rPr lang="en-US" sz="2000" dirty="0" err="1"/>
              <a:t>filtrarea</a:t>
            </a:r>
            <a:r>
              <a:rPr lang="en-US" sz="2000" dirty="0"/>
              <a:t> </a:t>
            </a:r>
            <a:r>
              <a:rPr lang="en-US" sz="2000" dirty="0" err="1"/>
              <a:t>parametrilor</a:t>
            </a:r>
            <a:r>
              <a:rPr lang="en-US" sz="2000" dirty="0"/>
              <a:t> </a:t>
            </a:r>
            <a:r>
              <a:rPr lang="en-US" sz="2000" dirty="0" err="1"/>
              <a:t>permite</a:t>
            </a:r>
            <a:r>
              <a:rPr lang="en-US" sz="2000" dirty="0"/>
              <a:t> </a:t>
            </a:r>
            <a:r>
              <a:rPr lang="en-US" sz="2000" dirty="0" err="1"/>
              <a:t>să</a:t>
            </a:r>
            <a:r>
              <a:rPr lang="en-US" sz="2000" dirty="0"/>
              <a:t> se </a:t>
            </a:r>
            <a:r>
              <a:rPr lang="en-US" sz="2000" dirty="0" err="1"/>
              <a:t>producă</a:t>
            </a:r>
            <a:r>
              <a:rPr lang="en-US" sz="2000" dirty="0"/>
              <a:t> </a:t>
            </a:r>
            <a:r>
              <a:rPr lang="en-US" sz="2000" dirty="0" err="1"/>
              <a:t>acțiuni</a:t>
            </a:r>
            <a:r>
              <a:rPr lang="en-US" sz="2000" dirty="0"/>
              <a:t> </a:t>
            </a:r>
            <a:r>
              <a:rPr lang="en-US" sz="2000" dirty="0" err="1"/>
              <a:t>presetate</a:t>
            </a:r>
            <a:r>
              <a:rPr lang="en-US" sz="2000" dirty="0"/>
              <a:t> pe </a:t>
            </a:r>
            <a:r>
              <a:rPr lang="en-US" sz="2000" dirty="0" err="1"/>
              <a:t>baza</a:t>
            </a:r>
            <a:r>
              <a:rPr lang="en-US" sz="2000" dirty="0"/>
              <a:t> </a:t>
            </a:r>
            <a:r>
              <a:rPr lang="en-US" sz="2000" dirty="0" err="1"/>
              <a:t>filtrelor</a:t>
            </a:r>
            <a:r>
              <a:rPr lang="en-US" sz="2000" dirty="0"/>
              <a:t> care </a:t>
            </a:r>
            <a:r>
              <a:rPr lang="en-US" sz="2000" dirty="0" err="1"/>
              <a:t>acționează</a:t>
            </a:r>
            <a:r>
              <a:rPr lang="en-US" sz="2000" dirty="0"/>
              <a:t> </a:t>
            </a:r>
            <a:r>
              <a:rPr lang="en-US" sz="2000" dirty="0" err="1"/>
              <a:t>asupra</a:t>
            </a:r>
            <a:r>
              <a:rPr lang="en-US" sz="2000" dirty="0"/>
              <a:t> </a:t>
            </a:r>
            <a:r>
              <a:rPr lang="en-US" sz="2000" dirty="0" err="1"/>
              <a:t>antetelor</a:t>
            </a:r>
            <a:r>
              <a:rPr lang="en-US" sz="2000" dirty="0"/>
              <a:t> </a:t>
            </a:r>
            <a:r>
              <a:rPr lang="en-US" sz="2000" dirty="0" err="1"/>
              <a:t>mesajului</a:t>
            </a:r>
            <a:r>
              <a:rPr lang="en-US" sz="2000" dirty="0"/>
              <a:t>.</a:t>
            </a:r>
          </a:p>
        </p:txBody>
      </p:sp>
      <p:sp>
        <p:nvSpPr>
          <p:cNvPr id="3" name="Data…">
            <a:extLst>
              <a:ext uri="{FF2B5EF4-FFF2-40B4-BE49-F238E27FC236}">
                <a16:creationId xmlns:a16="http://schemas.microsoft.com/office/drawing/2014/main" id="{5B32E6C2-8098-5B12-9CE4-8A760E9F9805}"/>
              </a:ext>
            </a:extLst>
          </p:cNvPr>
          <p:cNvSpPr/>
          <p:nvPr/>
        </p:nvSpPr>
        <p:spPr>
          <a:xfrm>
            <a:off x="9836272" y="1801640"/>
            <a:ext cx="2151462" cy="621656"/>
          </a:xfrm>
          <a:prstGeom prst="rect">
            <a:avLst/>
          </a:prstGeom>
          <a:ln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50800" tIns="50800" rIns="50800" bIns="50800" anchor="ctr"/>
          <a:lstStyle/>
          <a:p>
            <a:pPr algn="ctr" defTabSz="825500">
              <a:defRPr sz="3200" b="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rPr lang="en-US" sz="2000" dirty="0"/>
              <a:t>Error</a:t>
            </a:r>
          </a:p>
          <a:p>
            <a:pPr algn="ctr" defTabSz="825500">
              <a:defRPr sz="3200" b="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rPr lang="en-US" sz="2000" dirty="0"/>
              <a:t>Behavior</a:t>
            </a:r>
            <a:endParaRPr sz="2000" dirty="0"/>
          </a:p>
        </p:txBody>
      </p:sp>
      <p:sp>
        <p:nvSpPr>
          <p:cNvPr id="9" name="Data…">
            <a:extLst>
              <a:ext uri="{FF2B5EF4-FFF2-40B4-BE49-F238E27FC236}">
                <a16:creationId xmlns:a16="http://schemas.microsoft.com/office/drawing/2014/main" id="{7E4C080B-85B4-59C3-6C24-1A9368B4AF9A}"/>
              </a:ext>
            </a:extLst>
          </p:cNvPr>
          <p:cNvSpPr/>
          <p:nvPr/>
        </p:nvSpPr>
        <p:spPr>
          <a:xfrm>
            <a:off x="9836272" y="2517920"/>
            <a:ext cx="2151462" cy="621656"/>
          </a:xfrm>
          <a:prstGeom prst="rect">
            <a:avLst/>
          </a:prstGeom>
          <a:ln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50800" tIns="50800" rIns="50800" bIns="50800" anchor="ctr"/>
          <a:lstStyle/>
          <a:p>
            <a:pPr algn="ctr" defTabSz="825500">
              <a:defRPr sz="3200" b="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rPr lang="en-US" sz="2000" dirty="0"/>
              <a:t>Metadata</a:t>
            </a:r>
          </a:p>
          <a:p>
            <a:pPr algn="ctr" defTabSz="825500">
              <a:defRPr sz="3200" b="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rPr lang="en-US" sz="2000" dirty="0"/>
              <a:t>Behavior</a:t>
            </a:r>
            <a:endParaRPr sz="2000" dirty="0"/>
          </a:p>
        </p:txBody>
      </p:sp>
      <p:sp>
        <p:nvSpPr>
          <p:cNvPr id="10" name="Data…">
            <a:extLst>
              <a:ext uri="{FF2B5EF4-FFF2-40B4-BE49-F238E27FC236}">
                <a16:creationId xmlns:a16="http://schemas.microsoft.com/office/drawing/2014/main" id="{476A0526-214B-E3E8-1939-412D1A8DA582}"/>
              </a:ext>
            </a:extLst>
          </p:cNvPr>
          <p:cNvSpPr/>
          <p:nvPr/>
        </p:nvSpPr>
        <p:spPr>
          <a:xfrm>
            <a:off x="9836272" y="3234200"/>
            <a:ext cx="2151462" cy="621656"/>
          </a:xfrm>
          <a:prstGeom prst="rect">
            <a:avLst/>
          </a:prstGeom>
          <a:ln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50800" tIns="50800" rIns="50800" bIns="50800" anchor="ctr"/>
          <a:lstStyle/>
          <a:p>
            <a:pPr algn="ctr" defTabSz="825500">
              <a:defRPr sz="3200" b="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rPr lang="en-US" sz="2000" dirty="0"/>
              <a:t>Message</a:t>
            </a:r>
          </a:p>
          <a:p>
            <a:pPr algn="ctr" defTabSz="825500">
              <a:defRPr sz="3200" b="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rPr lang="en-US" sz="2000" dirty="0"/>
              <a:t>Inspection</a:t>
            </a:r>
            <a:endParaRPr sz="2000" dirty="0"/>
          </a:p>
        </p:txBody>
      </p:sp>
      <p:sp>
        <p:nvSpPr>
          <p:cNvPr id="11" name="Data…">
            <a:extLst>
              <a:ext uri="{FF2B5EF4-FFF2-40B4-BE49-F238E27FC236}">
                <a16:creationId xmlns:a16="http://schemas.microsoft.com/office/drawing/2014/main" id="{FA4844FC-2E8D-F1AC-F001-F734D848E0F3}"/>
              </a:ext>
            </a:extLst>
          </p:cNvPr>
          <p:cNvSpPr/>
          <p:nvPr/>
        </p:nvSpPr>
        <p:spPr>
          <a:xfrm>
            <a:off x="9836272" y="3950480"/>
            <a:ext cx="2151462" cy="621656"/>
          </a:xfrm>
          <a:prstGeom prst="rect">
            <a:avLst/>
          </a:prstGeom>
          <a:ln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50800" tIns="50800" rIns="50800" bIns="50800" anchor="ctr"/>
          <a:lstStyle/>
          <a:p>
            <a:pPr algn="ctr" defTabSz="825500">
              <a:defRPr sz="3200" b="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rPr lang="en-US" sz="2000" dirty="0"/>
              <a:t>Transaction</a:t>
            </a:r>
          </a:p>
          <a:p>
            <a:pPr algn="ctr" defTabSz="825500">
              <a:defRPr sz="3200" b="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rPr lang="en-US" sz="2000" dirty="0"/>
              <a:t>Behavior</a:t>
            </a:r>
            <a:endParaRPr sz="2000" dirty="0"/>
          </a:p>
        </p:txBody>
      </p:sp>
      <p:sp>
        <p:nvSpPr>
          <p:cNvPr id="12" name="Data…">
            <a:extLst>
              <a:ext uri="{FF2B5EF4-FFF2-40B4-BE49-F238E27FC236}">
                <a16:creationId xmlns:a16="http://schemas.microsoft.com/office/drawing/2014/main" id="{595D34B9-6D11-8E06-7FF0-EDF27A951565}"/>
              </a:ext>
            </a:extLst>
          </p:cNvPr>
          <p:cNvSpPr/>
          <p:nvPr/>
        </p:nvSpPr>
        <p:spPr>
          <a:xfrm>
            <a:off x="9836272" y="4666760"/>
            <a:ext cx="2151462" cy="621656"/>
          </a:xfrm>
          <a:prstGeom prst="rect">
            <a:avLst/>
          </a:prstGeom>
          <a:ln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50800" tIns="50800" rIns="50800" bIns="50800" anchor="ctr"/>
          <a:lstStyle/>
          <a:p>
            <a:pPr algn="ctr" defTabSz="825500">
              <a:defRPr sz="3200" b="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rPr lang="en-US" sz="2000" dirty="0"/>
              <a:t>Dispatch</a:t>
            </a:r>
          </a:p>
          <a:p>
            <a:pPr algn="ctr" defTabSz="825500">
              <a:defRPr sz="3200" b="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rPr lang="en-US" sz="2000" dirty="0"/>
              <a:t>Behavior</a:t>
            </a:r>
            <a:endParaRPr sz="2000" dirty="0"/>
          </a:p>
        </p:txBody>
      </p:sp>
      <p:sp>
        <p:nvSpPr>
          <p:cNvPr id="13" name="Data…">
            <a:extLst>
              <a:ext uri="{FF2B5EF4-FFF2-40B4-BE49-F238E27FC236}">
                <a16:creationId xmlns:a16="http://schemas.microsoft.com/office/drawing/2014/main" id="{4D16E98F-7B47-3EC0-1B25-E7CDD2FB4383}"/>
              </a:ext>
            </a:extLst>
          </p:cNvPr>
          <p:cNvSpPr/>
          <p:nvPr/>
        </p:nvSpPr>
        <p:spPr>
          <a:xfrm>
            <a:off x="9836272" y="5383040"/>
            <a:ext cx="2151462" cy="621656"/>
          </a:xfrm>
          <a:prstGeom prst="rect">
            <a:avLst/>
          </a:prstGeom>
          <a:ln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50800" tIns="50800" rIns="50800" bIns="50800" anchor="ctr"/>
          <a:lstStyle/>
          <a:p>
            <a:pPr algn="ctr" defTabSz="825500">
              <a:defRPr sz="3200" b="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rPr lang="en-US" sz="2000" dirty="0"/>
              <a:t>Concurrency</a:t>
            </a:r>
          </a:p>
          <a:p>
            <a:pPr algn="ctr" defTabSz="825500">
              <a:defRPr sz="3200" b="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rPr lang="en-US" sz="2000" dirty="0"/>
              <a:t>Behavior</a:t>
            </a:r>
            <a:endParaRPr sz="2000" dirty="0"/>
          </a:p>
        </p:txBody>
      </p:sp>
      <p:sp>
        <p:nvSpPr>
          <p:cNvPr id="14" name="Data…">
            <a:extLst>
              <a:ext uri="{FF2B5EF4-FFF2-40B4-BE49-F238E27FC236}">
                <a16:creationId xmlns:a16="http://schemas.microsoft.com/office/drawing/2014/main" id="{FF81F716-DA0C-7896-0497-65ADDE42ED8B}"/>
              </a:ext>
            </a:extLst>
          </p:cNvPr>
          <p:cNvSpPr/>
          <p:nvPr/>
        </p:nvSpPr>
        <p:spPr>
          <a:xfrm>
            <a:off x="9836272" y="6099320"/>
            <a:ext cx="2151462" cy="621656"/>
          </a:xfrm>
          <a:prstGeom prst="rect">
            <a:avLst/>
          </a:prstGeom>
          <a:ln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50800" tIns="50800" rIns="50800" bIns="50800" anchor="ctr"/>
          <a:lstStyle/>
          <a:p>
            <a:pPr algn="ctr" defTabSz="825500">
              <a:defRPr sz="3200" b="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rPr lang="en-US" sz="2000" dirty="0"/>
              <a:t>Parameter</a:t>
            </a:r>
          </a:p>
          <a:p>
            <a:pPr algn="ctr" defTabSz="825500">
              <a:defRPr sz="3200" b="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rPr lang="en-US" sz="2000" dirty="0"/>
              <a:t>Filtering</a:t>
            </a:r>
            <a:endParaRPr sz="2000" dirty="0"/>
          </a:p>
        </p:txBody>
      </p:sp>
    </p:spTree>
    <p:extLst>
      <p:ext uri="{BB962C8B-B14F-4D97-AF65-F5344CB8AC3E}">
        <p14:creationId xmlns:p14="http://schemas.microsoft.com/office/powerpoint/2010/main" val="1184114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000"/>
                            </p:stCondLst>
                            <p:childTnLst>
                              <p:par>
                                <p:cTn id="7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 err="1"/>
              <a:t>Nivelul</a:t>
            </a:r>
            <a:r>
              <a:rPr lang="en-US" altLang="en-US" dirty="0"/>
              <a:t> de </a:t>
            </a:r>
            <a:r>
              <a:rPr lang="en-US" altLang="en-US" dirty="0" err="1"/>
              <a:t>mesagerie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A2DBF87-F7A8-DF04-1731-F42EF7FFAC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801641"/>
            <a:ext cx="10361128" cy="5040401"/>
          </a:xfrm>
        </p:spPr>
        <p:txBody>
          <a:bodyPr>
            <a:normAutofit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Nivelul</a:t>
            </a:r>
            <a:r>
              <a:rPr lang="en-US" sz="2000" dirty="0"/>
              <a:t> de </a:t>
            </a:r>
            <a:r>
              <a:rPr lang="en-US" sz="2000" dirty="0" err="1"/>
              <a:t>mesagerie</a:t>
            </a:r>
            <a:r>
              <a:rPr lang="en-US" sz="2000" dirty="0"/>
              <a:t> </a:t>
            </a:r>
            <a:r>
              <a:rPr lang="en-US" sz="2000" dirty="0" err="1"/>
              <a:t>este</a:t>
            </a:r>
            <a:r>
              <a:rPr lang="en-US" sz="2000" dirty="0"/>
              <a:t> </a:t>
            </a:r>
            <a:r>
              <a:rPr lang="en-US" sz="2000" dirty="0" err="1"/>
              <a:t>compus</a:t>
            </a:r>
            <a:r>
              <a:rPr lang="en-US" sz="2000" dirty="0"/>
              <a:t> din </a:t>
            </a:r>
            <a:r>
              <a:rPr lang="en-US" sz="2000" dirty="0" err="1"/>
              <a:t>canale</a:t>
            </a:r>
            <a:r>
              <a:rPr lang="en-US" sz="2000" dirty="0"/>
              <a:t>. Un canal </a:t>
            </a:r>
            <a:r>
              <a:rPr lang="en-US" sz="2000" dirty="0" err="1"/>
              <a:t>este</a:t>
            </a:r>
            <a:r>
              <a:rPr lang="en-US" sz="2000" dirty="0"/>
              <a:t> o </a:t>
            </a:r>
            <a:r>
              <a:rPr lang="en-US" sz="2000" dirty="0" err="1"/>
              <a:t>componentă</a:t>
            </a:r>
            <a:r>
              <a:rPr lang="en-US" sz="2000" dirty="0"/>
              <a:t> care </a:t>
            </a:r>
            <a:r>
              <a:rPr lang="en-US" sz="2000" dirty="0" err="1"/>
              <a:t>procesează</a:t>
            </a:r>
            <a:r>
              <a:rPr lang="en-US" sz="2000" dirty="0"/>
              <a:t> un </a:t>
            </a:r>
            <a:r>
              <a:rPr lang="en-US" sz="2000" dirty="0" err="1"/>
              <a:t>mesaj</a:t>
            </a:r>
            <a:r>
              <a:rPr lang="en-US" sz="2000" dirty="0"/>
              <a:t> </a:t>
            </a:r>
            <a:r>
              <a:rPr lang="en-US" sz="2000" dirty="0" err="1"/>
              <a:t>într</a:t>
            </a:r>
            <a:r>
              <a:rPr lang="en-US" sz="2000" dirty="0"/>
              <a:t>-un </a:t>
            </a:r>
            <a:r>
              <a:rPr lang="en-US" sz="2000" dirty="0" err="1"/>
              <a:t>fel</a:t>
            </a:r>
            <a:r>
              <a:rPr lang="en-US" sz="2000" dirty="0"/>
              <a:t>, de </a:t>
            </a:r>
            <a:r>
              <a:rPr lang="en-US" sz="2000" dirty="0" err="1"/>
              <a:t>exemplu</a:t>
            </a:r>
            <a:r>
              <a:rPr lang="en-US" sz="2000" dirty="0"/>
              <a:t>, </a:t>
            </a:r>
            <a:r>
              <a:rPr lang="en-US" sz="2000" dirty="0" err="1"/>
              <a:t>prin</a:t>
            </a:r>
            <a:r>
              <a:rPr lang="en-US" sz="2000" dirty="0"/>
              <a:t> </a:t>
            </a:r>
            <a:r>
              <a:rPr lang="en-US" sz="2000" dirty="0" err="1"/>
              <a:t>autentificarea</a:t>
            </a:r>
            <a:r>
              <a:rPr lang="en-US" sz="2000" dirty="0"/>
              <a:t> </a:t>
            </a:r>
            <a:r>
              <a:rPr lang="en-US" sz="2000" dirty="0" err="1"/>
              <a:t>unui</a:t>
            </a:r>
            <a:r>
              <a:rPr lang="en-US" sz="2000" dirty="0"/>
              <a:t> </a:t>
            </a:r>
            <a:r>
              <a:rPr lang="en-US" sz="2000" dirty="0" err="1"/>
              <a:t>mesaj</a:t>
            </a:r>
            <a:r>
              <a:rPr lang="en-US" sz="2000" dirty="0"/>
              <a:t>. Un set de </a:t>
            </a:r>
            <a:r>
              <a:rPr lang="en-US" sz="2000" dirty="0" err="1"/>
              <a:t>canale</a:t>
            </a:r>
            <a:r>
              <a:rPr lang="en-US" sz="2000" dirty="0"/>
              <a:t> </a:t>
            </a:r>
            <a:r>
              <a:rPr lang="en-US" sz="2000" dirty="0" err="1"/>
              <a:t>este</a:t>
            </a:r>
            <a:r>
              <a:rPr lang="en-US" sz="2000" dirty="0"/>
              <a:t>, de </a:t>
            </a:r>
            <a:r>
              <a:rPr lang="en-US" sz="2000" dirty="0" err="1"/>
              <a:t>asemenea</a:t>
            </a:r>
            <a:r>
              <a:rPr lang="en-US" sz="2000" dirty="0"/>
              <a:t>, </a:t>
            </a:r>
            <a:r>
              <a:rPr lang="en-US" sz="2000" dirty="0" err="1"/>
              <a:t>cunoscut</a:t>
            </a:r>
            <a:r>
              <a:rPr lang="en-US" sz="2000" dirty="0"/>
              <a:t> sub </a:t>
            </a:r>
            <a:r>
              <a:rPr lang="en-US" sz="2000" dirty="0" err="1"/>
              <a:t>numele</a:t>
            </a:r>
            <a:r>
              <a:rPr lang="en-US" sz="2000" dirty="0"/>
              <a:t> de </a:t>
            </a:r>
            <a:r>
              <a:rPr lang="en-US" sz="2000" dirty="0" err="1"/>
              <a:t>stivă</a:t>
            </a:r>
            <a:r>
              <a:rPr lang="en-US" sz="2000" dirty="0"/>
              <a:t> de </a:t>
            </a:r>
            <a:r>
              <a:rPr lang="en-US" sz="2000" dirty="0" err="1"/>
              <a:t>canale</a:t>
            </a:r>
            <a:r>
              <a:rPr lang="en-US" sz="2000" dirty="0"/>
              <a:t>. </a:t>
            </a:r>
            <a:r>
              <a:rPr lang="en-US" sz="2000" dirty="0" err="1"/>
              <a:t>Canalele</a:t>
            </a:r>
            <a:r>
              <a:rPr lang="en-US" sz="2000" dirty="0"/>
              <a:t> </a:t>
            </a:r>
            <a:r>
              <a:rPr lang="en-US" sz="2000" dirty="0" err="1"/>
              <a:t>funcționează</a:t>
            </a:r>
            <a:r>
              <a:rPr lang="en-US" sz="2000" dirty="0"/>
              <a:t> pe </a:t>
            </a:r>
            <a:r>
              <a:rPr lang="en-US" sz="2000" dirty="0" err="1"/>
              <a:t>mesaje</a:t>
            </a:r>
            <a:r>
              <a:rPr lang="en-US" sz="2000" dirty="0"/>
              <a:t> </a:t>
            </a:r>
            <a:r>
              <a:rPr lang="en-US" sz="2000" dirty="0" err="1"/>
              <a:t>și</a:t>
            </a:r>
            <a:r>
              <a:rPr lang="en-US" sz="2000" dirty="0"/>
              <a:t> </a:t>
            </a:r>
            <a:r>
              <a:rPr lang="en-US" sz="2000" dirty="0" err="1"/>
              <a:t>anteturi</a:t>
            </a:r>
            <a:r>
              <a:rPr lang="en-US" sz="2000" dirty="0"/>
              <a:t> de </a:t>
            </a:r>
            <a:r>
              <a:rPr lang="en-US" sz="2000" dirty="0" err="1"/>
              <a:t>mesaje</a:t>
            </a:r>
            <a:r>
              <a:rPr lang="en-US" sz="2000" dirty="0"/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Există</a:t>
            </a:r>
            <a:r>
              <a:rPr lang="en-US" sz="2000" dirty="0"/>
              <a:t> </a:t>
            </a:r>
            <a:r>
              <a:rPr lang="en-US" sz="2000" dirty="0" err="1"/>
              <a:t>două</a:t>
            </a:r>
            <a:r>
              <a:rPr lang="en-US" sz="2000" dirty="0"/>
              <a:t> </a:t>
            </a:r>
            <a:r>
              <a:rPr lang="en-US" sz="2000" dirty="0" err="1"/>
              <a:t>tipuri</a:t>
            </a:r>
            <a:r>
              <a:rPr lang="en-US" sz="2000" dirty="0"/>
              <a:t> de </a:t>
            </a:r>
            <a:r>
              <a:rPr lang="en-US" sz="2000" dirty="0" err="1"/>
              <a:t>canale</a:t>
            </a:r>
            <a:r>
              <a:rPr lang="en-US" sz="2000" dirty="0"/>
              <a:t>: </a:t>
            </a:r>
            <a:r>
              <a:rPr lang="en-US" sz="2000" dirty="0" err="1"/>
              <a:t>canale</a:t>
            </a:r>
            <a:r>
              <a:rPr lang="en-US" sz="2000" dirty="0"/>
              <a:t> de transport </a:t>
            </a:r>
            <a:r>
              <a:rPr lang="en-US" sz="2000" dirty="0" err="1"/>
              <a:t>și</a:t>
            </a:r>
            <a:r>
              <a:rPr lang="en-US" sz="2000" dirty="0"/>
              <a:t> </a:t>
            </a:r>
            <a:r>
              <a:rPr lang="en-US" sz="2000" dirty="0" err="1"/>
              <a:t>canale</a:t>
            </a:r>
            <a:r>
              <a:rPr lang="en-US" sz="2000" dirty="0"/>
              <a:t> de protocol;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Canalele</a:t>
            </a:r>
            <a:r>
              <a:rPr lang="en-US" sz="2000" dirty="0"/>
              <a:t> de transport </a:t>
            </a:r>
            <a:r>
              <a:rPr lang="en-US" sz="2000" dirty="0" err="1"/>
              <a:t>citesc</a:t>
            </a:r>
            <a:r>
              <a:rPr lang="en-US" sz="2000" dirty="0"/>
              <a:t> </a:t>
            </a:r>
            <a:r>
              <a:rPr lang="en-US" sz="2000" dirty="0" err="1"/>
              <a:t>și</a:t>
            </a:r>
            <a:r>
              <a:rPr lang="en-US" sz="2000" dirty="0"/>
              <a:t> </a:t>
            </a:r>
            <a:r>
              <a:rPr lang="en-US" sz="2000" dirty="0" err="1"/>
              <a:t>scriu</a:t>
            </a:r>
            <a:r>
              <a:rPr lang="en-US" sz="2000" dirty="0"/>
              <a:t> </a:t>
            </a:r>
            <a:r>
              <a:rPr lang="en-US" sz="2000" dirty="0" err="1"/>
              <a:t>mesaje</a:t>
            </a:r>
            <a:r>
              <a:rPr lang="en-US" sz="2000" dirty="0"/>
              <a:t> din </a:t>
            </a:r>
            <a:r>
              <a:rPr lang="en-US" sz="2000" dirty="0" err="1"/>
              <a:t>rețea</a:t>
            </a:r>
            <a:r>
              <a:rPr lang="en-US" sz="2000" dirty="0"/>
              <a:t> (</a:t>
            </a:r>
            <a:r>
              <a:rPr lang="en-US" sz="2000" dirty="0" err="1"/>
              <a:t>sau</a:t>
            </a:r>
            <a:r>
              <a:rPr lang="en-US" sz="2000" dirty="0"/>
              <a:t> din </a:t>
            </a:r>
            <a:r>
              <a:rPr lang="en-US" sz="2000" dirty="0" err="1"/>
              <a:t>orice</a:t>
            </a:r>
            <a:r>
              <a:rPr lang="en-US" sz="2000" dirty="0"/>
              <a:t> alt </a:t>
            </a:r>
            <a:r>
              <a:rPr lang="en-US" sz="2000" dirty="0" err="1"/>
              <a:t>punct</a:t>
            </a:r>
            <a:r>
              <a:rPr lang="en-US" sz="2000" dirty="0"/>
              <a:t> de </a:t>
            </a:r>
            <a:r>
              <a:rPr lang="en-US" sz="2000" dirty="0" err="1"/>
              <a:t>comunicare</a:t>
            </a:r>
            <a:r>
              <a:rPr lang="en-US" sz="2000" dirty="0"/>
              <a:t> cu </a:t>
            </a:r>
            <a:r>
              <a:rPr lang="en-US" sz="2000" dirty="0" err="1"/>
              <a:t>lumea</a:t>
            </a:r>
            <a:r>
              <a:rPr lang="en-US" sz="2000" dirty="0"/>
              <a:t> </a:t>
            </a:r>
            <a:r>
              <a:rPr lang="en-US" sz="2000" dirty="0" err="1"/>
              <a:t>exterioară</a:t>
            </a:r>
            <a:r>
              <a:rPr lang="en-US" sz="2000" dirty="0"/>
              <a:t>). </a:t>
            </a:r>
            <a:r>
              <a:rPr lang="en-US" sz="2000" dirty="0" err="1"/>
              <a:t>Unele</a:t>
            </a:r>
            <a:r>
              <a:rPr lang="en-US" sz="2000" dirty="0"/>
              <a:t> </a:t>
            </a:r>
            <a:r>
              <a:rPr lang="en-US" sz="2000" dirty="0" err="1"/>
              <a:t>transporturi</a:t>
            </a:r>
            <a:r>
              <a:rPr lang="en-US" sz="2000" dirty="0"/>
              <a:t> </a:t>
            </a:r>
            <a:r>
              <a:rPr lang="en-US" sz="2000" dirty="0" err="1"/>
              <a:t>utilizează</a:t>
            </a:r>
            <a:r>
              <a:rPr lang="en-US" sz="2000" dirty="0"/>
              <a:t> un </a:t>
            </a:r>
            <a:r>
              <a:rPr lang="en-US" sz="2000" dirty="0" err="1"/>
              <a:t>codificator</a:t>
            </a:r>
            <a:r>
              <a:rPr lang="en-US" sz="2000" dirty="0"/>
              <a:t> pentru a </a:t>
            </a:r>
            <a:r>
              <a:rPr lang="en-US" sz="2000" dirty="0" err="1"/>
              <a:t>converti</a:t>
            </a:r>
            <a:r>
              <a:rPr lang="en-US" sz="2000" dirty="0"/>
              <a:t> </a:t>
            </a:r>
            <a:r>
              <a:rPr lang="en-US" sz="2000" dirty="0" err="1"/>
              <a:t>mesajele</a:t>
            </a:r>
            <a:r>
              <a:rPr lang="en-US" sz="2000" dirty="0"/>
              <a:t> (care sunt </a:t>
            </a:r>
            <a:r>
              <a:rPr lang="en-US" sz="2000" dirty="0" err="1"/>
              <a:t>reprezentate</a:t>
            </a:r>
            <a:r>
              <a:rPr lang="en-US" sz="2000" dirty="0"/>
              <a:t> ca </a:t>
            </a:r>
            <a:r>
              <a:rPr lang="en-US" sz="2000" dirty="0" err="1"/>
              <a:t>Infosets</a:t>
            </a:r>
            <a:r>
              <a:rPr lang="en-US" sz="2000" dirty="0"/>
              <a:t> XML) </a:t>
            </a:r>
            <a:r>
              <a:rPr lang="en-US" sz="2000" dirty="0" err="1"/>
              <a:t>în</a:t>
            </a:r>
            <a:r>
              <a:rPr lang="en-US" sz="2000" dirty="0"/>
              <a:t> </a:t>
            </a:r>
            <a:r>
              <a:rPr lang="en-US" sz="2000" dirty="0" err="1"/>
              <a:t>și</a:t>
            </a:r>
            <a:r>
              <a:rPr lang="en-US" sz="2000" dirty="0"/>
              <a:t> din </a:t>
            </a:r>
            <a:r>
              <a:rPr lang="en-US" sz="2000" dirty="0" err="1"/>
              <a:t>reprezentarea</a:t>
            </a:r>
            <a:r>
              <a:rPr lang="en-US" sz="2000" dirty="0"/>
              <a:t> </a:t>
            </a:r>
            <a:r>
              <a:rPr lang="en-US" sz="2000" dirty="0" err="1"/>
              <a:t>fluxului</a:t>
            </a:r>
            <a:r>
              <a:rPr lang="en-US" sz="2000" dirty="0"/>
              <a:t> de </a:t>
            </a:r>
            <a:r>
              <a:rPr lang="en-US" sz="2000" dirty="0" err="1"/>
              <a:t>octeți</a:t>
            </a:r>
            <a:r>
              <a:rPr lang="en-US" sz="2000" dirty="0"/>
              <a:t> </a:t>
            </a:r>
            <a:r>
              <a:rPr lang="en-US" sz="2000" dirty="0" err="1"/>
              <a:t>utilizat</a:t>
            </a:r>
            <a:r>
              <a:rPr lang="en-US" sz="2000" dirty="0"/>
              <a:t> de </a:t>
            </a:r>
            <a:r>
              <a:rPr lang="en-US" sz="2000" dirty="0" err="1"/>
              <a:t>rețea</a:t>
            </a:r>
            <a:r>
              <a:rPr lang="en-US" sz="2000" dirty="0"/>
              <a:t>. </a:t>
            </a:r>
            <a:r>
              <a:rPr lang="en-US" sz="2000" dirty="0" err="1"/>
              <a:t>Exemple</a:t>
            </a:r>
            <a:r>
              <a:rPr lang="en-US" sz="2000" dirty="0"/>
              <a:t> de </a:t>
            </a:r>
            <a:r>
              <a:rPr lang="en-US" sz="2000" dirty="0" err="1"/>
              <a:t>transporturi</a:t>
            </a:r>
            <a:r>
              <a:rPr lang="en-US" sz="2000" dirty="0"/>
              <a:t> sunt HTTP, TCP, MSMQ </a:t>
            </a:r>
            <a:r>
              <a:rPr lang="en-US" sz="2000" dirty="0" err="1"/>
              <a:t>și</a:t>
            </a:r>
            <a:r>
              <a:rPr lang="en-US" sz="2000" dirty="0"/>
              <a:t> Named Pipes. </a:t>
            </a:r>
            <a:r>
              <a:rPr lang="en-US" sz="2000" dirty="0" err="1"/>
              <a:t>Exemple</a:t>
            </a:r>
            <a:r>
              <a:rPr lang="en-US" sz="2000" dirty="0"/>
              <a:t> de </a:t>
            </a:r>
            <a:r>
              <a:rPr lang="en-US" sz="2000" dirty="0" err="1"/>
              <a:t>codificări</a:t>
            </a:r>
            <a:r>
              <a:rPr lang="en-US" sz="2000" dirty="0"/>
              <a:t> sunt XML </a:t>
            </a:r>
            <a:r>
              <a:rPr lang="en-US" sz="2000" dirty="0" err="1"/>
              <a:t>și</a:t>
            </a:r>
            <a:r>
              <a:rPr lang="en-US" sz="2000" dirty="0"/>
              <a:t> </a:t>
            </a:r>
            <a:r>
              <a:rPr lang="en-US" sz="2000" dirty="0" err="1"/>
              <a:t>binare</a:t>
            </a:r>
            <a:r>
              <a:rPr lang="en-US" sz="2000" dirty="0"/>
              <a:t> </a:t>
            </a:r>
            <a:r>
              <a:rPr lang="en-US" sz="2000" dirty="0" err="1"/>
              <a:t>optimizate</a:t>
            </a:r>
            <a:r>
              <a:rPr lang="en-US" sz="2000" dirty="0"/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Canalele</a:t>
            </a:r>
            <a:r>
              <a:rPr lang="en-US" sz="2000" dirty="0"/>
              <a:t> de protocol </a:t>
            </a:r>
            <a:r>
              <a:rPr lang="en-US" sz="2000" dirty="0" err="1"/>
              <a:t>implementează</a:t>
            </a:r>
            <a:r>
              <a:rPr lang="en-US" sz="2000" dirty="0"/>
              <a:t> </a:t>
            </a:r>
            <a:r>
              <a:rPr lang="en-US" sz="2000" dirty="0" err="1"/>
              <a:t>protocoale</a:t>
            </a:r>
            <a:r>
              <a:rPr lang="en-US" sz="2000" dirty="0"/>
              <a:t> de </a:t>
            </a:r>
            <a:r>
              <a:rPr lang="en-US" sz="2000" dirty="0" err="1"/>
              <a:t>procesare</a:t>
            </a:r>
            <a:r>
              <a:rPr lang="en-US" sz="2000" dirty="0"/>
              <a:t> a </a:t>
            </a:r>
            <a:r>
              <a:rPr lang="en-US" sz="2000" dirty="0" err="1"/>
              <a:t>mesajelor</a:t>
            </a:r>
            <a:r>
              <a:rPr lang="en-US" sz="2000" dirty="0"/>
              <a:t>, </a:t>
            </a:r>
            <a:r>
              <a:rPr lang="en-US" sz="2000" dirty="0" err="1"/>
              <a:t>adesea</a:t>
            </a:r>
            <a:r>
              <a:rPr lang="en-US" sz="2000" dirty="0"/>
              <a:t> </a:t>
            </a:r>
            <a:r>
              <a:rPr lang="en-US" sz="2000" dirty="0" err="1"/>
              <a:t>citind</a:t>
            </a:r>
            <a:r>
              <a:rPr lang="en-US" sz="2000" dirty="0"/>
              <a:t> </a:t>
            </a:r>
            <a:r>
              <a:rPr lang="en-US" sz="2000" dirty="0" err="1"/>
              <a:t>sau</a:t>
            </a:r>
            <a:r>
              <a:rPr lang="en-US" sz="2000" dirty="0"/>
              <a:t> </a:t>
            </a:r>
            <a:r>
              <a:rPr lang="en-US" sz="2000" dirty="0" err="1"/>
              <a:t>scriind</a:t>
            </a:r>
            <a:r>
              <a:rPr lang="en-US" sz="2000" dirty="0"/>
              <a:t> </a:t>
            </a:r>
            <a:r>
              <a:rPr lang="en-US" sz="2000" dirty="0" err="1"/>
              <a:t>anteturi</a:t>
            </a:r>
            <a:r>
              <a:rPr lang="en-US" sz="2000" dirty="0"/>
              <a:t> </a:t>
            </a:r>
            <a:r>
              <a:rPr lang="en-US" sz="2000" dirty="0" err="1"/>
              <a:t>suplimentare</a:t>
            </a:r>
            <a:r>
              <a:rPr lang="en-US" sz="2000" dirty="0"/>
              <a:t> </a:t>
            </a:r>
            <a:r>
              <a:rPr lang="en-US" sz="2000" dirty="0" err="1"/>
              <a:t>în</a:t>
            </a:r>
            <a:r>
              <a:rPr lang="en-US" sz="2000" dirty="0"/>
              <a:t> </a:t>
            </a:r>
            <a:r>
              <a:rPr lang="en-US" sz="2000" dirty="0" err="1"/>
              <a:t>mesaj</a:t>
            </a:r>
            <a:r>
              <a:rPr lang="en-US" sz="2000" dirty="0"/>
              <a:t>. </a:t>
            </a:r>
            <a:r>
              <a:rPr lang="en-US" sz="2000" dirty="0" err="1"/>
              <a:t>Exemple</a:t>
            </a:r>
            <a:r>
              <a:rPr lang="en-US" sz="2000" dirty="0"/>
              <a:t> de </a:t>
            </a:r>
            <a:r>
              <a:rPr lang="en-US" sz="2000" dirty="0" err="1"/>
              <a:t>astfel</a:t>
            </a:r>
            <a:r>
              <a:rPr lang="en-US" sz="2000" dirty="0"/>
              <a:t> de </a:t>
            </a:r>
            <a:r>
              <a:rPr lang="en-US" sz="2000" dirty="0" err="1"/>
              <a:t>protocoale</a:t>
            </a:r>
            <a:r>
              <a:rPr lang="en-US" sz="2000" dirty="0"/>
              <a:t> </a:t>
            </a:r>
            <a:r>
              <a:rPr lang="en-US" sz="2000" dirty="0" err="1"/>
              <a:t>includ</a:t>
            </a:r>
            <a:r>
              <a:rPr lang="en-US" sz="2000" dirty="0"/>
              <a:t> WS-Security </a:t>
            </a:r>
            <a:r>
              <a:rPr lang="en-US" sz="2000" dirty="0" err="1"/>
              <a:t>și</a:t>
            </a:r>
            <a:r>
              <a:rPr lang="en-US" sz="2000" dirty="0"/>
              <a:t> WS-Reliability;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WS-Security </a:t>
            </a:r>
            <a:r>
              <a:rPr lang="en-US" sz="2000" dirty="0" err="1"/>
              <a:t>permite</a:t>
            </a:r>
            <a:r>
              <a:rPr lang="en-US" sz="2000" dirty="0"/>
              <a:t> </a:t>
            </a:r>
            <a:r>
              <a:rPr lang="en-US" sz="2000" dirty="0" err="1"/>
              <a:t>securitatea</a:t>
            </a:r>
            <a:r>
              <a:rPr lang="en-US" sz="2000" dirty="0"/>
              <a:t> la </a:t>
            </a:r>
            <a:r>
              <a:rPr lang="en-US" sz="2000" dirty="0" err="1"/>
              <a:t>nivelul</a:t>
            </a:r>
            <a:r>
              <a:rPr lang="en-US" sz="2000" dirty="0"/>
              <a:t> </a:t>
            </a:r>
            <a:r>
              <a:rPr lang="en-US" sz="2000" dirty="0" err="1"/>
              <a:t>mesajului</a:t>
            </a:r>
            <a:r>
              <a:rPr lang="en-US" sz="2000" dirty="0"/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Canalul</a:t>
            </a:r>
            <a:r>
              <a:rPr lang="en-US" sz="2000" dirty="0"/>
              <a:t> WS-Reliable Messaging </a:t>
            </a:r>
            <a:r>
              <a:rPr lang="en-US" sz="2000" dirty="0" err="1"/>
              <a:t>permite</a:t>
            </a:r>
            <a:r>
              <a:rPr lang="en-US" sz="2000" dirty="0"/>
              <a:t> </a:t>
            </a:r>
            <a:r>
              <a:rPr lang="en-US" sz="2000" dirty="0" err="1"/>
              <a:t>garantarea</a:t>
            </a:r>
            <a:r>
              <a:rPr lang="en-US" sz="2000" dirty="0"/>
              <a:t> </a:t>
            </a:r>
            <a:r>
              <a:rPr lang="en-US" sz="2000" dirty="0" err="1"/>
              <a:t>livrării</a:t>
            </a:r>
            <a:r>
              <a:rPr lang="en-US" sz="2000" dirty="0"/>
              <a:t> </a:t>
            </a:r>
            <a:r>
              <a:rPr lang="en-US" sz="2000" dirty="0" err="1"/>
              <a:t>mesajelor</a:t>
            </a:r>
            <a:r>
              <a:rPr lang="en-US" sz="2000" dirty="0"/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Codificatoarele</a:t>
            </a:r>
            <a:r>
              <a:rPr lang="en-US" sz="2000" dirty="0"/>
              <a:t> </a:t>
            </a:r>
            <a:r>
              <a:rPr lang="en-US" sz="2000" dirty="0" err="1"/>
              <a:t>prezintă</a:t>
            </a:r>
            <a:r>
              <a:rPr lang="en-US" sz="2000" dirty="0"/>
              <a:t> o </a:t>
            </a:r>
            <a:r>
              <a:rPr lang="en-US" sz="2000" dirty="0" err="1"/>
              <a:t>varietate</a:t>
            </a:r>
            <a:r>
              <a:rPr lang="en-US" sz="2000" dirty="0"/>
              <a:t> de </a:t>
            </a:r>
            <a:r>
              <a:rPr lang="en-US" sz="2000" dirty="0" err="1"/>
              <a:t>codificări</a:t>
            </a:r>
            <a:r>
              <a:rPr lang="en-US" sz="2000" dirty="0"/>
              <a:t> care pot fi </a:t>
            </a:r>
            <a:r>
              <a:rPr lang="en-US" sz="2000" dirty="0" err="1"/>
              <a:t>utilizate</a:t>
            </a:r>
            <a:r>
              <a:rPr lang="en-US" sz="2000" dirty="0"/>
              <a:t> pentru a se </a:t>
            </a:r>
            <a:r>
              <a:rPr lang="en-US" sz="2000" dirty="0" err="1"/>
              <a:t>potrivi</a:t>
            </a:r>
            <a:r>
              <a:rPr lang="en-US" sz="2000" dirty="0"/>
              <a:t> </a:t>
            </a:r>
            <a:r>
              <a:rPr lang="en-US" sz="2000" dirty="0" err="1"/>
              <a:t>nevoilor</a:t>
            </a:r>
            <a:r>
              <a:rPr lang="en-US" sz="2000" dirty="0"/>
              <a:t> </a:t>
            </a:r>
            <a:r>
              <a:rPr lang="en-US" sz="2000" dirty="0" err="1"/>
              <a:t>mesajului</a:t>
            </a:r>
            <a:r>
              <a:rPr lang="en-US" sz="2000" dirty="0"/>
              <a:t>.</a:t>
            </a:r>
          </a:p>
        </p:txBody>
      </p:sp>
      <p:sp>
        <p:nvSpPr>
          <p:cNvPr id="3" name="Data…">
            <a:extLst>
              <a:ext uri="{FF2B5EF4-FFF2-40B4-BE49-F238E27FC236}">
                <a16:creationId xmlns:a16="http://schemas.microsoft.com/office/drawing/2014/main" id="{A5CA5B58-37E6-0F9D-AD78-9C85185C4764}"/>
              </a:ext>
            </a:extLst>
          </p:cNvPr>
          <p:cNvSpPr/>
          <p:nvPr/>
        </p:nvSpPr>
        <p:spPr>
          <a:xfrm>
            <a:off x="10361128" y="1801641"/>
            <a:ext cx="1761462" cy="621656"/>
          </a:xfrm>
          <a:prstGeom prst="rect">
            <a:avLst/>
          </a:prstGeom>
          <a:ln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50800" tIns="50800" rIns="50800" bIns="50800" anchor="ctr"/>
          <a:lstStyle/>
          <a:p>
            <a:pPr algn="ctr" defTabSz="825500">
              <a:defRPr sz="3200" b="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rPr lang="en-US" sz="2000" dirty="0"/>
              <a:t>WS-Security</a:t>
            </a:r>
          </a:p>
          <a:p>
            <a:pPr algn="ctr" defTabSz="825500">
              <a:defRPr sz="3200" b="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rPr lang="en-US" sz="2000" dirty="0"/>
              <a:t>Channel</a:t>
            </a:r>
            <a:endParaRPr sz="2000" dirty="0"/>
          </a:p>
        </p:txBody>
      </p:sp>
      <p:sp>
        <p:nvSpPr>
          <p:cNvPr id="4" name="Data…">
            <a:extLst>
              <a:ext uri="{FF2B5EF4-FFF2-40B4-BE49-F238E27FC236}">
                <a16:creationId xmlns:a16="http://schemas.microsoft.com/office/drawing/2014/main" id="{3CB7D00D-444C-6C70-0CE0-0CF04820FDD9}"/>
              </a:ext>
            </a:extLst>
          </p:cNvPr>
          <p:cNvSpPr/>
          <p:nvPr/>
        </p:nvSpPr>
        <p:spPr>
          <a:xfrm>
            <a:off x="10361128" y="2517921"/>
            <a:ext cx="1761462" cy="621656"/>
          </a:xfrm>
          <a:prstGeom prst="rect">
            <a:avLst/>
          </a:prstGeom>
          <a:ln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50800" tIns="50800" rIns="50800" bIns="50800" anchor="ctr"/>
          <a:lstStyle/>
          <a:p>
            <a:pPr algn="ctr" defTabSz="825500">
              <a:defRPr sz="3200" b="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rPr lang="en-US" sz="2000" dirty="0"/>
              <a:t>Encoding:</a:t>
            </a:r>
          </a:p>
          <a:p>
            <a:pPr algn="ctr" defTabSz="825500">
              <a:defRPr sz="3200" b="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rPr lang="en-US" sz="1400" dirty="0"/>
              <a:t>Binary, XML, MTOM</a:t>
            </a:r>
          </a:p>
        </p:txBody>
      </p:sp>
      <p:sp>
        <p:nvSpPr>
          <p:cNvPr id="5" name="Data…">
            <a:extLst>
              <a:ext uri="{FF2B5EF4-FFF2-40B4-BE49-F238E27FC236}">
                <a16:creationId xmlns:a16="http://schemas.microsoft.com/office/drawing/2014/main" id="{381ECF71-7DE4-C216-E61D-3A230197648E}"/>
              </a:ext>
            </a:extLst>
          </p:cNvPr>
          <p:cNvSpPr/>
          <p:nvPr/>
        </p:nvSpPr>
        <p:spPr>
          <a:xfrm>
            <a:off x="10361128" y="3234201"/>
            <a:ext cx="1761462" cy="621656"/>
          </a:xfrm>
          <a:prstGeom prst="rect">
            <a:avLst/>
          </a:prstGeom>
          <a:ln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50800" tIns="50800" rIns="50800" bIns="50800" anchor="ctr"/>
          <a:lstStyle/>
          <a:p>
            <a:pPr algn="ctr" defTabSz="825500">
              <a:defRPr sz="3200" b="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rPr lang="en-US" sz="2000" dirty="0"/>
              <a:t>WS-RM</a:t>
            </a:r>
          </a:p>
          <a:p>
            <a:pPr algn="ctr" defTabSz="825500">
              <a:defRPr sz="3200" b="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rPr lang="en-US" sz="2000" dirty="0"/>
              <a:t>Channel</a:t>
            </a:r>
            <a:endParaRPr sz="2000" dirty="0"/>
          </a:p>
        </p:txBody>
      </p:sp>
      <p:sp>
        <p:nvSpPr>
          <p:cNvPr id="7" name="Data…">
            <a:extLst>
              <a:ext uri="{FF2B5EF4-FFF2-40B4-BE49-F238E27FC236}">
                <a16:creationId xmlns:a16="http://schemas.microsoft.com/office/drawing/2014/main" id="{3DEC3D08-4207-F4E1-5F07-556308C3EFC7}"/>
              </a:ext>
            </a:extLst>
          </p:cNvPr>
          <p:cNvSpPr/>
          <p:nvPr/>
        </p:nvSpPr>
        <p:spPr>
          <a:xfrm>
            <a:off x="10361128" y="3950481"/>
            <a:ext cx="1761462" cy="621656"/>
          </a:xfrm>
          <a:prstGeom prst="rect">
            <a:avLst/>
          </a:prstGeom>
          <a:ln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50800" tIns="50800" rIns="50800" bIns="50800" anchor="ctr"/>
          <a:lstStyle/>
          <a:p>
            <a:pPr algn="ctr" defTabSz="825500">
              <a:defRPr sz="3200" b="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rPr lang="en-US" sz="2000" dirty="0"/>
              <a:t>HTTP</a:t>
            </a:r>
          </a:p>
          <a:p>
            <a:pPr algn="ctr" defTabSz="825500">
              <a:defRPr sz="3200" b="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rPr lang="en-US" sz="2000" dirty="0"/>
              <a:t>Channel</a:t>
            </a:r>
            <a:endParaRPr sz="2000" dirty="0"/>
          </a:p>
        </p:txBody>
      </p:sp>
      <p:sp>
        <p:nvSpPr>
          <p:cNvPr id="8" name="Data…">
            <a:extLst>
              <a:ext uri="{FF2B5EF4-FFF2-40B4-BE49-F238E27FC236}">
                <a16:creationId xmlns:a16="http://schemas.microsoft.com/office/drawing/2014/main" id="{FABA81FB-39FF-4C95-23F2-3D5B940D433C}"/>
              </a:ext>
            </a:extLst>
          </p:cNvPr>
          <p:cNvSpPr/>
          <p:nvPr/>
        </p:nvSpPr>
        <p:spPr>
          <a:xfrm>
            <a:off x="10361128" y="4666761"/>
            <a:ext cx="1761462" cy="621656"/>
          </a:xfrm>
          <a:prstGeom prst="rect">
            <a:avLst/>
          </a:prstGeom>
          <a:ln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50800" tIns="50800" rIns="50800" bIns="50800" anchor="ctr"/>
          <a:lstStyle/>
          <a:p>
            <a:pPr algn="ctr" defTabSz="825500">
              <a:defRPr sz="3200" b="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rPr lang="en-US" sz="2000" dirty="0"/>
              <a:t>TCP</a:t>
            </a:r>
          </a:p>
          <a:p>
            <a:pPr algn="ctr" defTabSz="825500">
              <a:defRPr sz="3200" b="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rPr lang="en-US" sz="2000" dirty="0"/>
              <a:t>Channel</a:t>
            </a:r>
            <a:endParaRPr sz="2000" dirty="0"/>
          </a:p>
        </p:txBody>
      </p:sp>
      <p:sp>
        <p:nvSpPr>
          <p:cNvPr id="9" name="Data…">
            <a:extLst>
              <a:ext uri="{FF2B5EF4-FFF2-40B4-BE49-F238E27FC236}">
                <a16:creationId xmlns:a16="http://schemas.microsoft.com/office/drawing/2014/main" id="{1E67E928-3B22-0FCC-285E-7463056ABBEE}"/>
              </a:ext>
            </a:extLst>
          </p:cNvPr>
          <p:cNvSpPr/>
          <p:nvPr/>
        </p:nvSpPr>
        <p:spPr>
          <a:xfrm>
            <a:off x="10361128" y="5383041"/>
            <a:ext cx="1761462" cy="621656"/>
          </a:xfrm>
          <a:prstGeom prst="rect">
            <a:avLst/>
          </a:prstGeom>
          <a:ln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50800" tIns="50800" rIns="50800" bIns="50800" anchor="ctr"/>
          <a:lstStyle/>
          <a:p>
            <a:pPr algn="ctr" defTabSz="825500">
              <a:defRPr sz="3200" b="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rPr lang="en-US" sz="2000" dirty="0"/>
              <a:t>MSMQ</a:t>
            </a:r>
          </a:p>
          <a:p>
            <a:pPr algn="ctr" defTabSz="825500">
              <a:defRPr sz="3200" b="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rPr lang="en-US" sz="2000" dirty="0"/>
              <a:t>Channel</a:t>
            </a:r>
            <a:endParaRPr sz="2000" dirty="0"/>
          </a:p>
        </p:txBody>
      </p:sp>
      <p:sp>
        <p:nvSpPr>
          <p:cNvPr id="10" name="Data…">
            <a:extLst>
              <a:ext uri="{FF2B5EF4-FFF2-40B4-BE49-F238E27FC236}">
                <a16:creationId xmlns:a16="http://schemas.microsoft.com/office/drawing/2014/main" id="{8CDA442E-514F-8AFB-8D14-F33FA82BBFC9}"/>
              </a:ext>
            </a:extLst>
          </p:cNvPr>
          <p:cNvSpPr/>
          <p:nvPr/>
        </p:nvSpPr>
        <p:spPr>
          <a:xfrm>
            <a:off x="10361128" y="6099321"/>
            <a:ext cx="1761462" cy="621656"/>
          </a:xfrm>
          <a:prstGeom prst="rect">
            <a:avLst/>
          </a:prstGeom>
          <a:ln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50800" tIns="50800" rIns="50800" bIns="50800" anchor="ctr"/>
          <a:lstStyle/>
          <a:p>
            <a:pPr algn="ctr" defTabSz="825500">
              <a:defRPr sz="3200" b="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rPr lang="en-US" sz="2000" dirty="0"/>
              <a:t>Named Pipe</a:t>
            </a:r>
          </a:p>
          <a:p>
            <a:pPr algn="ctr" defTabSz="825500">
              <a:defRPr sz="3200" b="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rPr lang="en-US" sz="2000" dirty="0"/>
              <a:t>Channel</a:t>
            </a:r>
            <a:endParaRPr sz="2000" dirty="0"/>
          </a:p>
        </p:txBody>
      </p:sp>
    </p:spTree>
    <p:extLst>
      <p:ext uri="{BB962C8B-B14F-4D97-AF65-F5344CB8AC3E}">
        <p14:creationId xmlns:p14="http://schemas.microsoft.com/office/powerpoint/2010/main" val="2330880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 err="1"/>
              <a:t>Găzduirea</a:t>
            </a:r>
            <a:r>
              <a:rPr lang="en-US" altLang="en-US" dirty="0"/>
              <a:t> </a:t>
            </a:r>
            <a:r>
              <a:rPr lang="en-US" altLang="en-US" dirty="0" err="1"/>
              <a:t>și</a:t>
            </a:r>
            <a:r>
              <a:rPr lang="en-US" altLang="en-US" dirty="0"/>
              <a:t> </a:t>
            </a:r>
            <a:r>
              <a:rPr lang="en-US" altLang="en-US" dirty="0" err="1"/>
              <a:t>activarea</a:t>
            </a:r>
            <a:r>
              <a:rPr lang="en-US" altLang="en-US" dirty="0"/>
              <a:t> </a:t>
            </a:r>
            <a:r>
              <a:rPr lang="en-US" altLang="en-US" dirty="0" err="1"/>
              <a:t>serviciilor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A2DBF87-F7A8-DF04-1731-F42EF7FFAC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4266" y="1801640"/>
            <a:ext cx="9632006" cy="5040401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 err="1"/>
              <a:t>Serviciul</a:t>
            </a:r>
            <a:r>
              <a:rPr lang="en-US" sz="2200" dirty="0"/>
              <a:t> de </a:t>
            </a:r>
            <a:r>
              <a:rPr lang="en-US" sz="2200" dirty="0" err="1"/>
              <a:t>activare</a:t>
            </a:r>
            <a:r>
              <a:rPr lang="en-US" sz="2200" dirty="0"/>
              <a:t> Windows (WAS):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Poate fi </a:t>
            </a:r>
            <a:r>
              <a:rPr lang="en-US" sz="2000" dirty="0" err="1"/>
              <a:t>activat</a:t>
            </a:r>
            <a:r>
              <a:rPr lang="en-US" sz="2000" dirty="0"/>
              <a:t> </a:t>
            </a:r>
            <a:r>
              <a:rPr lang="en-US" sz="2000" dirty="0" err="1"/>
              <a:t>și</a:t>
            </a:r>
            <a:r>
              <a:rPr lang="en-US" sz="2000" dirty="0"/>
              <a:t> </a:t>
            </a:r>
            <a:r>
              <a:rPr lang="en-US" sz="2000" dirty="0" err="1"/>
              <a:t>controlat</a:t>
            </a:r>
            <a:r>
              <a:rPr lang="en-US" sz="2000" dirty="0"/>
              <a:t> </a:t>
            </a:r>
            <a:r>
              <a:rPr lang="en-US" sz="2000" dirty="0" err="1"/>
              <a:t>atât</a:t>
            </a:r>
            <a:r>
              <a:rPr lang="en-US" sz="2000" dirty="0"/>
              <a:t> local </a:t>
            </a:r>
            <a:r>
              <a:rPr lang="en-US" sz="2000" dirty="0" err="1"/>
              <a:t>cât</a:t>
            </a:r>
            <a:r>
              <a:rPr lang="en-US" sz="2000" dirty="0"/>
              <a:t> </a:t>
            </a:r>
            <a:r>
              <a:rPr lang="en-US" sz="2000" dirty="0" err="1"/>
              <a:t>și</a:t>
            </a:r>
            <a:r>
              <a:rPr lang="en-US" sz="2000" dirty="0"/>
              <a:t> la </a:t>
            </a:r>
            <a:r>
              <a:rPr lang="en-US" sz="2000" dirty="0" err="1"/>
              <a:t>distanță</a:t>
            </a:r>
            <a:r>
              <a:rPr lang="en-US" sz="2000" dirty="0"/>
              <a:t> </a:t>
            </a:r>
            <a:r>
              <a:rPr lang="en-US" sz="2000" dirty="0" err="1"/>
              <a:t>prin</a:t>
            </a:r>
            <a:r>
              <a:rPr lang="en-US" sz="2000" dirty="0"/>
              <a:t> </a:t>
            </a:r>
            <a:r>
              <a:rPr lang="en-US" sz="2000" dirty="0" err="1"/>
              <a:t>intermediul</a:t>
            </a:r>
            <a:r>
              <a:rPr lang="en-US" sz="2000" dirty="0"/>
              <a:t> </a:t>
            </a:r>
            <a:r>
              <a:rPr lang="en-US" sz="2000" dirty="0" err="1"/>
              <a:t>agentului</a:t>
            </a:r>
            <a:r>
              <a:rPr lang="en-US" sz="2000" dirty="0"/>
              <a:t> Windows Activation Service.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Internet Information Server: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Pornește</a:t>
            </a:r>
            <a:r>
              <a:rPr lang="en-US" sz="2000" dirty="0"/>
              <a:t> o data cu o </a:t>
            </a:r>
            <a:r>
              <a:rPr lang="en-US" sz="2000" dirty="0" err="1"/>
              <a:t>aplicație</a:t>
            </a:r>
            <a:r>
              <a:rPr lang="en-US" sz="2000" dirty="0"/>
              <a:t> Web care </a:t>
            </a:r>
            <a:r>
              <a:rPr lang="en-US" sz="2000" dirty="0" err="1"/>
              <a:t>îl</a:t>
            </a:r>
            <a:r>
              <a:rPr lang="en-US" sz="2000" dirty="0"/>
              <a:t> </a:t>
            </a:r>
            <a:r>
              <a:rPr lang="en-US" sz="2000" dirty="0" err="1"/>
              <a:t>găzduiește</a:t>
            </a:r>
            <a:r>
              <a:rPr lang="en-US" sz="20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 err="1"/>
              <a:t>Serviciu</a:t>
            </a:r>
            <a:r>
              <a:rPr lang="en-US" sz="2200" dirty="0"/>
              <a:t> Windows: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Poate </a:t>
            </a:r>
            <a:r>
              <a:rPr lang="en-US" sz="2000" dirty="0" err="1"/>
              <a:t>porni</a:t>
            </a:r>
            <a:r>
              <a:rPr lang="en-US" sz="2000" dirty="0"/>
              <a:t> o </a:t>
            </a:r>
            <a:r>
              <a:rPr lang="en-US" sz="2000" dirty="0" err="1"/>
              <a:t>dată</a:t>
            </a:r>
            <a:r>
              <a:rPr lang="en-US" sz="2000" dirty="0"/>
              <a:t> cu </a:t>
            </a:r>
            <a:r>
              <a:rPr lang="en-US" sz="2000" dirty="0" err="1"/>
              <a:t>sistemul</a:t>
            </a:r>
            <a:r>
              <a:rPr lang="en-US" sz="2000" dirty="0"/>
              <a:t> </a:t>
            </a:r>
            <a:r>
              <a:rPr lang="en-US" sz="2000" dirty="0" err="1"/>
              <a:t>și</a:t>
            </a:r>
            <a:r>
              <a:rPr lang="en-US" sz="2000" dirty="0"/>
              <a:t> poate beneficia de </a:t>
            </a:r>
            <a:r>
              <a:rPr lang="en-US" sz="2000" dirty="0" err="1"/>
              <a:t>activarea</a:t>
            </a:r>
            <a:r>
              <a:rPr lang="en-US" sz="2000" dirty="0"/>
              <a:t> </a:t>
            </a:r>
            <a:r>
              <a:rPr lang="en-US" sz="2000" dirty="0" err="1"/>
              <a:t>și</a:t>
            </a:r>
            <a:r>
              <a:rPr lang="en-US" sz="2000" dirty="0"/>
              <a:t> </a:t>
            </a:r>
            <a:r>
              <a:rPr lang="en-US" sz="2000" dirty="0" err="1"/>
              <a:t>jurnalizarea</a:t>
            </a:r>
            <a:r>
              <a:rPr lang="en-US" sz="2000" dirty="0"/>
              <a:t> </a:t>
            </a:r>
            <a:r>
              <a:rPr lang="en-US" sz="2000" dirty="0" err="1"/>
              <a:t>locală</a:t>
            </a:r>
            <a:r>
              <a:rPr lang="en-US" sz="2000" dirty="0"/>
              <a:t> Windows integrate.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Server  COM+: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Lucrează</a:t>
            </a:r>
            <a:r>
              <a:rPr lang="en-US" sz="2000" dirty="0"/>
              <a:t> cu </a:t>
            </a:r>
            <a:r>
              <a:rPr lang="en-US" sz="2000" dirty="0" err="1"/>
              <a:t>regiștrii</a:t>
            </a:r>
            <a:r>
              <a:rPr lang="en-US" sz="2000" dirty="0"/>
              <a:t> Windows pentru a </a:t>
            </a:r>
            <a:r>
              <a:rPr lang="en-US" sz="2000" dirty="0" err="1"/>
              <a:t>expune</a:t>
            </a:r>
            <a:r>
              <a:rPr lang="en-US" sz="2000" dirty="0"/>
              <a:t> </a:t>
            </a:r>
            <a:r>
              <a:rPr lang="en-US" sz="2000" dirty="0" err="1"/>
              <a:t>anumite</a:t>
            </a:r>
            <a:r>
              <a:rPr lang="en-US" sz="2000" dirty="0"/>
              <a:t> </a:t>
            </a:r>
            <a:r>
              <a:rPr lang="en-US" sz="2000" dirty="0" err="1"/>
              <a:t>facilitați</a:t>
            </a:r>
            <a:r>
              <a:rPr lang="en-US" sz="2000" dirty="0"/>
              <a:t> ale </a:t>
            </a:r>
            <a:r>
              <a:rPr lang="en-US" sz="2000" dirty="0" err="1"/>
              <a:t>unui</a:t>
            </a:r>
            <a:r>
              <a:rPr lang="en-US" sz="2000" dirty="0"/>
              <a:t> server COM+ ca </a:t>
            </a:r>
            <a:r>
              <a:rPr lang="en-US" sz="2000" dirty="0" err="1"/>
              <a:t>fiind</a:t>
            </a:r>
            <a:r>
              <a:rPr lang="en-US" sz="2000" dirty="0"/>
              <a:t> </a:t>
            </a:r>
            <a:r>
              <a:rPr lang="en-US" sz="2000" dirty="0" err="1"/>
              <a:t>accesibile</a:t>
            </a:r>
            <a:r>
              <a:rPr lang="en-US" sz="2000" dirty="0"/>
              <a:t> </a:t>
            </a:r>
            <a:r>
              <a:rPr lang="en-US" sz="2000" dirty="0" err="1"/>
              <a:t>prin</a:t>
            </a:r>
            <a:r>
              <a:rPr lang="en-US" sz="2000" dirty="0"/>
              <a:t> </a:t>
            </a:r>
            <a:r>
              <a:rPr lang="en-US" sz="2000" dirty="0" err="1"/>
              <a:t>apeluri</a:t>
            </a:r>
            <a:r>
              <a:rPr lang="en-US" sz="2000" dirty="0"/>
              <a:t> SOAP.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Program </a:t>
            </a:r>
            <a:r>
              <a:rPr lang="en-US" sz="2200" dirty="0" err="1"/>
              <a:t>executabil</a:t>
            </a:r>
            <a:r>
              <a:rPr lang="en-US" sz="2200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Este </a:t>
            </a:r>
            <a:r>
              <a:rPr lang="en-US" sz="2000" dirty="0" err="1"/>
              <a:t>legat</a:t>
            </a:r>
            <a:r>
              <a:rPr lang="en-US" sz="2000" dirty="0"/>
              <a:t> de o </a:t>
            </a:r>
            <a:r>
              <a:rPr lang="en-US" sz="2000" dirty="0" err="1"/>
              <a:t>anumită</a:t>
            </a:r>
            <a:r>
              <a:rPr lang="en-US" sz="2000" dirty="0"/>
              <a:t> </a:t>
            </a:r>
            <a:r>
              <a:rPr lang="en-US" sz="2000" dirty="0" err="1"/>
              <a:t>sesiune</a:t>
            </a:r>
            <a:r>
              <a:rPr lang="en-US" sz="2000" dirty="0"/>
              <a:t> </a:t>
            </a:r>
            <a:r>
              <a:rPr lang="en-US" sz="2000" dirty="0" err="1"/>
              <a:t>utilizator</a:t>
            </a:r>
            <a:r>
              <a:rPr lang="en-US" sz="2000" dirty="0"/>
              <a:t> care trebuie </a:t>
            </a:r>
            <a:r>
              <a:rPr lang="en-US" sz="2000" dirty="0" err="1"/>
              <a:t>să</a:t>
            </a:r>
            <a:r>
              <a:rPr lang="en-US" sz="2000" dirty="0"/>
              <a:t>-l </a:t>
            </a:r>
            <a:r>
              <a:rPr lang="en-US" sz="2000" dirty="0" err="1"/>
              <a:t>pornească</a:t>
            </a:r>
            <a:r>
              <a:rPr lang="en-US" sz="2000" dirty="0"/>
              <a:t> manual </a:t>
            </a:r>
            <a:r>
              <a:rPr lang="en-US" sz="2000" dirty="0" err="1"/>
              <a:t>și</a:t>
            </a:r>
            <a:r>
              <a:rPr lang="en-US" sz="2000" dirty="0"/>
              <a:t> se </a:t>
            </a:r>
            <a:r>
              <a:rPr lang="en-US" sz="2000" dirty="0" err="1"/>
              <a:t>închide</a:t>
            </a:r>
            <a:r>
              <a:rPr lang="en-US" sz="2000" dirty="0"/>
              <a:t> o data </a:t>
            </a:r>
            <a:r>
              <a:rPr lang="en-US" sz="2000" dirty="0" err="1"/>
              <a:t>ce</a:t>
            </a:r>
            <a:r>
              <a:rPr lang="en-US" sz="2000" dirty="0"/>
              <a:t> </a:t>
            </a:r>
            <a:r>
              <a:rPr lang="en-US" sz="2000" dirty="0" err="1"/>
              <a:t>sesiunea</a:t>
            </a:r>
            <a:r>
              <a:rPr lang="en-US" sz="2000" dirty="0"/>
              <a:t> </a:t>
            </a:r>
            <a:r>
              <a:rPr lang="en-US" sz="2000" dirty="0" err="1"/>
              <a:t>utilizator</a:t>
            </a:r>
            <a:r>
              <a:rPr lang="en-US" sz="2000" dirty="0"/>
              <a:t> s-a </a:t>
            </a:r>
            <a:r>
              <a:rPr lang="en-US" sz="2000" dirty="0" err="1"/>
              <a:t>încheiat</a:t>
            </a:r>
            <a:r>
              <a:rPr lang="en-US" sz="2000" dirty="0"/>
              <a:t>.</a:t>
            </a:r>
          </a:p>
        </p:txBody>
      </p:sp>
      <p:sp>
        <p:nvSpPr>
          <p:cNvPr id="13" name="Data…">
            <a:extLst>
              <a:ext uri="{FF2B5EF4-FFF2-40B4-BE49-F238E27FC236}">
                <a16:creationId xmlns:a16="http://schemas.microsoft.com/office/drawing/2014/main" id="{E2B736D0-A16B-E805-7FDF-C0B66BCCFA52}"/>
              </a:ext>
            </a:extLst>
          </p:cNvPr>
          <p:cNvSpPr/>
          <p:nvPr/>
        </p:nvSpPr>
        <p:spPr>
          <a:xfrm>
            <a:off x="9515191" y="2895092"/>
            <a:ext cx="2598345" cy="843310"/>
          </a:xfrm>
          <a:prstGeom prst="rect">
            <a:avLst/>
          </a:prstGeom>
          <a:ln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50800" tIns="50800" rIns="50800" bIns="50800" anchor="ctr"/>
          <a:lstStyle/>
          <a:p>
            <a:pPr algn="ctr" defTabSz="825500">
              <a:defRPr sz="3200" b="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rPr lang="en-US" sz="2000" dirty="0"/>
              <a:t>Internet Information</a:t>
            </a:r>
          </a:p>
          <a:p>
            <a:pPr algn="ctr" defTabSz="825500">
              <a:defRPr sz="3200" b="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rPr lang="en-US" sz="2000" dirty="0"/>
              <a:t>Server</a:t>
            </a:r>
            <a:endParaRPr sz="2000" dirty="0"/>
          </a:p>
        </p:txBody>
      </p:sp>
      <p:sp>
        <p:nvSpPr>
          <p:cNvPr id="15" name="Data…">
            <a:extLst>
              <a:ext uri="{FF2B5EF4-FFF2-40B4-BE49-F238E27FC236}">
                <a16:creationId xmlns:a16="http://schemas.microsoft.com/office/drawing/2014/main" id="{D4CF1154-1EC5-9EB5-71A4-94711A5B8693}"/>
              </a:ext>
            </a:extLst>
          </p:cNvPr>
          <p:cNvSpPr/>
          <p:nvPr/>
        </p:nvSpPr>
        <p:spPr>
          <a:xfrm>
            <a:off x="9515191" y="1918546"/>
            <a:ext cx="2598345" cy="843310"/>
          </a:xfrm>
          <a:prstGeom prst="rect">
            <a:avLst/>
          </a:prstGeom>
          <a:ln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50800" tIns="50800" rIns="50800" bIns="50800" anchor="ctr"/>
          <a:lstStyle/>
          <a:p>
            <a:pPr algn="ctr" defTabSz="825500">
              <a:defRPr sz="3200" b="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rPr lang="en-US" sz="2000" dirty="0"/>
              <a:t>Windows Activation</a:t>
            </a:r>
          </a:p>
          <a:p>
            <a:pPr algn="ctr" defTabSz="825500">
              <a:defRPr sz="3200" b="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rPr lang="en-US" sz="2000" dirty="0"/>
              <a:t>Service</a:t>
            </a:r>
            <a:endParaRPr sz="2000" dirty="0"/>
          </a:p>
        </p:txBody>
      </p:sp>
      <p:sp>
        <p:nvSpPr>
          <p:cNvPr id="16" name="Data…">
            <a:extLst>
              <a:ext uri="{FF2B5EF4-FFF2-40B4-BE49-F238E27FC236}">
                <a16:creationId xmlns:a16="http://schemas.microsoft.com/office/drawing/2014/main" id="{1416E85F-4978-AEDE-AB5D-E6D82A723CCC}"/>
              </a:ext>
            </a:extLst>
          </p:cNvPr>
          <p:cNvSpPr/>
          <p:nvPr/>
        </p:nvSpPr>
        <p:spPr>
          <a:xfrm>
            <a:off x="9515191" y="3874148"/>
            <a:ext cx="2598345" cy="843310"/>
          </a:xfrm>
          <a:prstGeom prst="rect">
            <a:avLst/>
          </a:prstGeom>
          <a:ln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50800" tIns="50800" rIns="50800" bIns="50800" anchor="ctr"/>
          <a:lstStyle/>
          <a:p>
            <a:pPr algn="ctr" defTabSz="825500">
              <a:defRPr sz="3200" b="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rPr lang="en-US" sz="2000" dirty="0"/>
              <a:t>Windows Service</a:t>
            </a:r>
            <a:endParaRPr sz="2000" dirty="0"/>
          </a:p>
        </p:txBody>
      </p:sp>
      <p:sp>
        <p:nvSpPr>
          <p:cNvPr id="17" name="Data…">
            <a:extLst>
              <a:ext uri="{FF2B5EF4-FFF2-40B4-BE49-F238E27FC236}">
                <a16:creationId xmlns:a16="http://schemas.microsoft.com/office/drawing/2014/main" id="{FCD8343D-4D39-72F1-C5B4-D2B9CC8787B8}"/>
              </a:ext>
            </a:extLst>
          </p:cNvPr>
          <p:cNvSpPr/>
          <p:nvPr/>
        </p:nvSpPr>
        <p:spPr>
          <a:xfrm>
            <a:off x="9515191" y="4853204"/>
            <a:ext cx="2598345" cy="843310"/>
          </a:xfrm>
          <a:prstGeom prst="rect">
            <a:avLst/>
          </a:prstGeom>
          <a:ln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50800" tIns="50800" rIns="50800" bIns="50800" anchor="ctr"/>
          <a:lstStyle/>
          <a:p>
            <a:pPr algn="ctr" defTabSz="825500">
              <a:defRPr sz="3200" b="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rPr lang="en-US" sz="2000" dirty="0"/>
              <a:t>COM+ Server</a:t>
            </a:r>
            <a:endParaRPr sz="2000" dirty="0"/>
          </a:p>
        </p:txBody>
      </p:sp>
      <p:sp>
        <p:nvSpPr>
          <p:cNvPr id="3" name="Data…">
            <a:extLst>
              <a:ext uri="{FF2B5EF4-FFF2-40B4-BE49-F238E27FC236}">
                <a16:creationId xmlns:a16="http://schemas.microsoft.com/office/drawing/2014/main" id="{529507E5-074B-03EB-8644-AF836A0C2BCD}"/>
              </a:ext>
            </a:extLst>
          </p:cNvPr>
          <p:cNvSpPr/>
          <p:nvPr/>
        </p:nvSpPr>
        <p:spPr>
          <a:xfrm>
            <a:off x="9515191" y="5832260"/>
            <a:ext cx="2598345" cy="843310"/>
          </a:xfrm>
          <a:prstGeom prst="rect">
            <a:avLst/>
          </a:prstGeom>
          <a:ln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50800" tIns="50800" rIns="50800" bIns="50800" anchor="ctr"/>
          <a:lstStyle/>
          <a:p>
            <a:pPr algn="ctr" defTabSz="825500">
              <a:defRPr sz="3200" b="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rPr lang="en-US" sz="2000" dirty="0"/>
              <a:t>Executable (.exe)</a:t>
            </a:r>
            <a:endParaRPr sz="2000" dirty="0"/>
          </a:p>
        </p:txBody>
      </p:sp>
    </p:spTree>
    <p:extLst>
      <p:ext uri="{BB962C8B-B14F-4D97-AF65-F5344CB8AC3E}">
        <p14:creationId xmlns:p14="http://schemas.microsoft.com/office/powerpoint/2010/main" val="2289658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 animBg="1"/>
      <p:bldP spid="16" grpId="0" animBg="1"/>
      <p:bldP spid="17" grpId="0" animBg="1"/>
      <p:bldP spid="3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 err="1"/>
              <a:t>Comunicarea</a:t>
            </a:r>
            <a:r>
              <a:rPr lang="en-US" altLang="en-US" dirty="0"/>
              <a:t> </a:t>
            </a:r>
            <a:r>
              <a:rPr lang="en-US" altLang="en-US" dirty="0" err="1"/>
              <a:t>asincronă</a:t>
            </a:r>
            <a:br>
              <a:rPr lang="en-US" altLang="en-US" dirty="0"/>
            </a:br>
            <a:r>
              <a:rPr lang="en-US" altLang="en-US" dirty="0" err="1"/>
              <a:t>folosind</a:t>
            </a:r>
            <a:r>
              <a:rPr lang="en-US" altLang="en-US" dirty="0"/>
              <a:t> </a:t>
            </a:r>
            <a:r>
              <a:rPr lang="en-US" altLang="en-US" dirty="0" err="1"/>
              <a:t>canale</a:t>
            </a:r>
            <a:r>
              <a:rPr lang="en-US" altLang="en-US" dirty="0"/>
              <a:t> duplex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A2DBF87-F7A8-DF04-1731-F42EF7FFAC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4265" y="1765428"/>
            <a:ext cx="11773469" cy="5040401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Canelele</a:t>
            </a:r>
            <a:r>
              <a:rPr lang="en-US" sz="2000" dirty="0"/>
              <a:t> duplex sunt o facilitate </a:t>
            </a:r>
            <a:r>
              <a:rPr lang="en-US" sz="2000" dirty="0" err="1"/>
              <a:t>existentă</a:t>
            </a:r>
            <a:r>
              <a:rPr lang="en-US" sz="2000" dirty="0"/>
              <a:t> </a:t>
            </a:r>
            <a:r>
              <a:rPr lang="en-US" sz="2000" dirty="0" err="1"/>
              <a:t>doar</a:t>
            </a:r>
            <a:r>
              <a:rPr lang="en-US" sz="2000" dirty="0"/>
              <a:t> </a:t>
            </a:r>
            <a:r>
              <a:rPr lang="en-US" sz="2000" dirty="0" err="1"/>
              <a:t>între</a:t>
            </a:r>
            <a:r>
              <a:rPr lang="en-US" sz="2000" dirty="0"/>
              <a:t> </a:t>
            </a:r>
            <a:r>
              <a:rPr lang="en-US" sz="2000" dirty="0" err="1"/>
              <a:t>servicii</a:t>
            </a:r>
            <a:r>
              <a:rPr lang="en-US" sz="2000" dirty="0"/>
              <a:t> </a:t>
            </a:r>
            <a:r>
              <a:rPr lang="en-US" sz="2000" dirty="0" err="1"/>
              <a:t>și</a:t>
            </a:r>
            <a:r>
              <a:rPr lang="en-US" sz="2000" dirty="0"/>
              <a:t> </a:t>
            </a:r>
            <a:r>
              <a:rPr lang="en-US" sz="2000" dirty="0" err="1"/>
              <a:t>clienți</a:t>
            </a:r>
            <a:r>
              <a:rPr lang="en-US" sz="2000" dirty="0"/>
              <a:t> .NET;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Se </a:t>
            </a:r>
            <a:r>
              <a:rPr lang="en-US" sz="2000" dirty="0" err="1"/>
              <a:t>bazează</a:t>
            </a:r>
            <a:r>
              <a:rPr lang="en-US" sz="2000" dirty="0"/>
              <a:t> pe </a:t>
            </a:r>
            <a:r>
              <a:rPr lang="en-US" sz="2000" dirty="0" err="1"/>
              <a:t>acces</a:t>
            </a:r>
            <a:r>
              <a:rPr lang="en-US" sz="2000" dirty="0"/>
              <a:t> de tip </a:t>
            </a:r>
            <a:r>
              <a:rPr lang="en-US" sz="2000" dirty="0" err="1"/>
              <a:t>netTcpBinding</a:t>
            </a:r>
            <a:r>
              <a:rPr lang="en-US" sz="2000" dirty="0"/>
              <a:t> care </a:t>
            </a:r>
            <a:r>
              <a:rPr lang="en-US" sz="2000" dirty="0" err="1"/>
              <a:t>transmite</a:t>
            </a:r>
            <a:r>
              <a:rPr lang="en-US" sz="2000" dirty="0"/>
              <a:t> </a:t>
            </a:r>
            <a:r>
              <a:rPr lang="en-US" sz="2000" dirty="0" err="1"/>
              <a:t>mesaje</a:t>
            </a:r>
            <a:r>
              <a:rPr lang="en-US" sz="2000" dirty="0"/>
              <a:t> SOAP </a:t>
            </a:r>
            <a:r>
              <a:rPr lang="en-US" sz="2000" dirty="0" err="1"/>
              <a:t>în</a:t>
            </a:r>
            <a:r>
              <a:rPr lang="en-US" sz="2000" dirty="0"/>
              <a:t> format binary-XML direct </a:t>
            </a:r>
            <a:r>
              <a:rPr lang="en-US" sz="2000" dirty="0" err="1"/>
              <a:t>peste</a:t>
            </a:r>
            <a:r>
              <a:rPr lang="en-US" sz="2000" dirty="0"/>
              <a:t> TCP </a:t>
            </a:r>
            <a:r>
              <a:rPr lang="en-US" sz="2000" dirty="0" err="1"/>
              <a:t>și</a:t>
            </a:r>
            <a:r>
              <a:rPr lang="en-US" sz="2000" dirty="0"/>
              <a:t> nu HTTP </a:t>
            </a:r>
            <a:r>
              <a:rPr lang="en-US" sz="2000" dirty="0" err="1"/>
              <a:t>sau</a:t>
            </a:r>
            <a:r>
              <a:rPr lang="en-US" sz="2000" dirty="0"/>
              <a:t> SMTP;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Toate</a:t>
            </a:r>
            <a:r>
              <a:rPr lang="en-US" sz="2000" dirty="0"/>
              <a:t> </a:t>
            </a:r>
            <a:r>
              <a:rPr lang="en-US" sz="2000" dirty="0" err="1"/>
              <a:t>metodele</a:t>
            </a:r>
            <a:r>
              <a:rPr lang="en-US" sz="2000" dirty="0"/>
              <a:t> trebuie </a:t>
            </a:r>
            <a:r>
              <a:rPr lang="en-US" sz="2000" dirty="0" err="1"/>
              <a:t>să</a:t>
            </a:r>
            <a:r>
              <a:rPr lang="en-US" sz="2000" dirty="0"/>
              <a:t> fie invocate </a:t>
            </a:r>
            <a:r>
              <a:rPr lang="en-US" sz="2000" dirty="0" err="1"/>
              <a:t>unidirecțional</a:t>
            </a:r>
            <a:r>
              <a:rPr lang="en-US" sz="2000" dirty="0"/>
              <a:t>, </a:t>
            </a:r>
            <a:r>
              <a:rPr lang="en-US" sz="2000" dirty="0" err="1"/>
              <a:t>deci</a:t>
            </a:r>
            <a:r>
              <a:rPr lang="en-US" sz="2000" dirty="0"/>
              <a:t> </a:t>
            </a:r>
            <a:r>
              <a:rPr lang="en-US" sz="2000" dirty="0" err="1"/>
              <a:t>trebui</a:t>
            </a:r>
            <a:r>
              <a:rPr lang="en-US" sz="2000" dirty="0"/>
              <a:t> </a:t>
            </a:r>
            <a:r>
              <a:rPr lang="en-US" sz="2000" dirty="0" err="1"/>
              <a:t>să</a:t>
            </a:r>
            <a:r>
              <a:rPr lang="en-US" sz="2000" dirty="0"/>
              <a:t> </a:t>
            </a:r>
            <a:r>
              <a:rPr lang="en-US" sz="2000" dirty="0" err="1"/>
              <a:t>întoarcă</a:t>
            </a:r>
            <a:r>
              <a:rPr lang="en-US" sz="2000" dirty="0"/>
              <a:t> void, pentru a </a:t>
            </a:r>
            <a:r>
              <a:rPr lang="en-US" sz="2000" dirty="0" err="1"/>
              <a:t>permite</a:t>
            </a:r>
            <a:r>
              <a:rPr lang="en-US" sz="2000" dirty="0"/>
              <a:t> </a:t>
            </a:r>
            <a:r>
              <a:rPr lang="en-US" sz="2000" dirty="0" err="1"/>
              <a:t>utilizarea</a:t>
            </a:r>
            <a:r>
              <a:rPr lang="en-US" sz="2000" dirty="0"/>
              <a:t> </a:t>
            </a:r>
            <a:r>
              <a:rPr lang="en-US" sz="2000" dirty="0" err="1"/>
              <a:t>canalului</a:t>
            </a:r>
            <a:r>
              <a:rPr lang="en-US" sz="2000" dirty="0"/>
              <a:t> de </a:t>
            </a:r>
            <a:r>
              <a:rPr lang="en-US" sz="2000" dirty="0" err="1"/>
              <a:t>către</a:t>
            </a:r>
            <a:r>
              <a:rPr lang="en-US" sz="2000" dirty="0"/>
              <a:t> </a:t>
            </a:r>
            <a:r>
              <a:rPr lang="en-US" sz="2000" dirty="0" err="1"/>
              <a:t>partenerul</a:t>
            </a:r>
            <a:r>
              <a:rPr lang="en-US" sz="2000" dirty="0"/>
              <a:t> la </a:t>
            </a:r>
            <a:r>
              <a:rPr lang="en-US" sz="2000" dirty="0" err="1"/>
              <a:t>distanță</a:t>
            </a:r>
            <a:r>
              <a:rPr lang="en-US" sz="2000" dirty="0"/>
              <a:t> </a:t>
            </a:r>
            <a:r>
              <a:rPr lang="en-US" sz="2000" dirty="0" err="1"/>
              <a:t>în</a:t>
            </a:r>
            <a:r>
              <a:rPr lang="en-US" sz="2000" dirty="0"/>
              <a:t> mod </a:t>
            </a:r>
            <a:r>
              <a:rPr lang="en-US" sz="2000" dirty="0" err="1"/>
              <a:t>activ</a:t>
            </a:r>
            <a:r>
              <a:rPr lang="en-US" sz="2000" dirty="0"/>
              <a:t> pentru a </a:t>
            </a:r>
            <a:r>
              <a:rPr lang="en-US" sz="2000" dirty="0" err="1"/>
              <a:t>trimite</a:t>
            </a:r>
            <a:r>
              <a:rPr lang="en-US" sz="2000" dirty="0"/>
              <a:t> </a:t>
            </a:r>
            <a:r>
              <a:rPr lang="en-US" sz="2000" dirty="0" err="1"/>
              <a:t>invocări</a:t>
            </a:r>
            <a:r>
              <a:rPr lang="en-US" sz="2000" dirty="0"/>
              <a:t> </a:t>
            </a:r>
            <a:r>
              <a:rPr lang="en-US" sz="2000" dirty="0" err="1"/>
              <a:t>înapoi</a:t>
            </a:r>
            <a:r>
              <a:rPr lang="en-US" sz="2000" dirty="0"/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Se </a:t>
            </a:r>
            <a:r>
              <a:rPr lang="en-US" sz="2000" dirty="0" err="1"/>
              <a:t>definește</a:t>
            </a:r>
            <a:r>
              <a:rPr lang="en-US" sz="2000" dirty="0"/>
              <a:t> un contract direct </a:t>
            </a:r>
            <a:r>
              <a:rPr lang="en-US" sz="2000" dirty="0" err="1"/>
              <a:t>și</a:t>
            </a:r>
            <a:r>
              <a:rPr lang="en-US" sz="2000" dirty="0"/>
              <a:t> un contract callback legate </a:t>
            </a:r>
            <a:r>
              <a:rPr lang="en-US" sz="2000" dirty="0" err="1"/>
              <a:t>prin</a:t>
            </a:r>
            <a:r>
              <a:rPr lang="en-US" sz="2000" dirty="0"/>
              <a:t> </a:t>
            </a:r>
            <a:r>
              <a:rPr lang="en-US" sz="2000" dirty="0" err="1"/>
              <a:t>intermediul</a:t>
            </a:r>
            <a:r>
              <a:rPr lang="en-US" sz="2000" dirty="0"/>
              <a:t> </a:t>
            </a:r>
            <a:r>
              <a:rPr lang="en-US" sz="2000" dirty="0" err="1"/>
              <a:t>proprietății</a:t>
            </a:r>
            <a:r>
              <a:rPr lang="en-US" sz="2000" dirty="0"/>
              <a:t> </a:t>
            </a:r>
            <a:r>
              <a:rPr lang="en-US" sz="2000" dirty="0" err="1"/>
              <a:t>CallbackContract</a:t>
            </a:r>
            <a:r>
              <a:rPr lang="en-US" sz="2000" dirty="0"/>
              <a:t> a </a:t>
            </a:r>
            <a:r>
              <a:rPr lang="en-US" sz="2000" dirty="0" err="1"/>
              <a:t>atributului</a:t>
            </a:r>
            <a:r>
              <a:rPr lang="en-US" sz="2000" dirty="0"/>
              <a:t> </a:t>
            </a:r>
            <a:r>
              <a:rPr lang="en-US" sz="2000" dirty="0" err="1"/>
              <a:t>ServiceContract</a:t>
            </a:r>
            <a:r>
              <a:rPr lang="en-US" sz="2000" dirty="0"/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Modelele</a:t>
            </a:r>
            <a:r>
              <a:rPr lang="en-US" sz="2000" dirty="0"/>
              <a:t> de date </a:t>
            </a:r>
            <a:r>
              <a:rPr lang="en-US" sz="2000" dirty="0" err="1"/>
              <a:t>complexe</a:t>
            </a:r>
            <a:r>
              <a:rPr lang="en-US" sz="2000" dirty="0"/>
              <a:t> se </a:t>
            </a:r>
            <a:r>
              <a:rPr lang="en-US" sz="2000" dirty="0" err="1"/>
              <a:t>adnotează</a:t>
            </a:r>
            <a:r>
              <a:rPr lang="en-US" sz="2000" dirty="0"/>
              <a:t> cu </a:t>
            </a:r>
            <a:r>
              <a:rPr lang="en-US" sz="2000" dirty="0" err="1"/>
              <a:t>DataContract</a:t>
            </a:r>
            <a:r>
              <a:rPr lang="en-US" sz="2000" dirty="0"/>
              <a:t>, </a:t>
            </a:r>
            <a:r>
              <a:rPr lang="en-US" sz="2000" dirty="0" err="1"/>
              <a:t>câmpurile</a:t>
            </a:r>
            <a:r>
              <a:rPr lang="en-US" sz="2000" dirty="0"/>
              <a:t> lor </a:t>
            </a:r>
            <a:r>
              <a:rPr lang="en-US" sz="2000" dirty="0" err="1"/>
              <a:t>fiind</a:t>
            </a:r>
            <a:r>
              <a:rPr lang="en-US" sz="2000" dirty="0"/>
              <a:t> </a:t>
            </a:r>
            <a:r>
              <a:rPr lang="en-US" sz="2000" dirty="0" err="1"/>
              <a:t>adnotate</a:t>
            </a:r>
            <a:r>
              <a:rPr lang="en-US" sz="2000" dirty="0"/>
              <a:t> cu </a:t>
            </a:r>
            <a:r>
              <a:rPr lang="en-US" sz="2000" dirty="0" err="1"/>
              <a:t>DataMember</a:t>
            </a:r>
            <a:r>
              <a:rPr lang="en-US" sz="2000" dirty="0"/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Se </a:t>
            </a:r>
            <a:r>
              <a:rPr lang="en-US" sz="2000" dirty="0" err="1"/>
              <a:t>implementează</a:t>
            </a:r>
            <a:r>
              <a:rPr lang="en-US" sz="2000" dirty="0"/>
              <a:t> </a:t>
            </a:r>
            <a:r>
              <a:rPr lang="en-US" sz="2000" dirty="0" err="1"/>
              <a:t>serviciul</a:t>
            </a:r>
            <a:r>
              <a:rPr lang="en-US" sz="2000" dirty="0"/>
              <a:t> server </a:t>
            </a:r>
            <a:r>
              <a:rPr lang="en-US" sz="2000" dirty="0" err="1"/>
              <a:t>și</a:t>
            </a:r>
            <a:r>
              <a:rPr lang="en-US" sz="2000" dirty="0"/>
              <a:t> se </a:t>
            </a:r>
            <a:r>
              <a:rPr lang="en-US" sz="2000" dirty="0" err="1"/>
              <a:t>publică</a:t>
            </a:r>
            <a:r>
              <a:rPr lang="en-US" sz="2000" dirty="0"/>
              <a:t> </a:t>
            </a:r>
            <a:r>
              <a:rPr lang="en-US" sz="2000" dirty="0" err="1"/>
              <a:t>prin</a:t>
            </a:r>
            <a:r>
              <a:rPr lang="en-US" sz="2000" dirty="0"/>
              <a:t> </a:t>
            </a:r>
            <a:r>
              <a:rPr lang="en-US" sz="2000" dirty="0" err="1"/>
              <a:t>intermediul</a:t>
            </a:r>
            <a:r>
              <a:rPr lang="en-US" sz="2000" dirty="0"/>
              <a:t> </a:t>
            </a:r>
            <a:r>
              <a:rPr lang="en-US" sz="2000" dirty="0" err="1"/>
              <a:t>unui</a:t>
            </a:r>
            <a:r>
              <a:rPr lang="en-US" sz="2000" dirty="0"/>
              <a:t> </a:t>
            </a:r>
            <a:r>
              <a:rPr lang="en-US" sz="2000" dirty="0" err="1"/>
              <a:t>ServiceHost</a:t>
            </a:r>
            <a:r>
              <a:rPr lang="en-US" sz="2000" dirty="0"/>
              <a:t> </a:t>
            </a:r>
            <a:r>
              <a:rPr lang="en-US" sz="2000" dirty="0" err="1"/>
              <a:t>pornit</a:t>
            </a:r>
            <a:r>
              <a:rPr lang="en-US" sz="2000" dirty="0"/>
              <a:t> de un </a:t>
            </a:r>
            <a:r>
              <a:rPr lang="en-US" sz="2000" dirty="0" err="1"/>
              <a:t>serviciu</a:t>
            </a:r>
            <a:r>
              <a:rPr lang="en-US" sz="2000" dirty="0"/>
              <a:t> WAS </a:t>
            </a:r>
            <a:r>
              <a:rPr lang="en-US" sz="2000" dirty="0" err="1"/>
              <a:t>sau</a:t>
            </a:r>
            <a:r>
              <a:rPr lang="en-US" sz="2000" dirty="0"/>
              <a:t> de </a:t>
            </a:r>
            <a:r>
              <a:rPr lang="en-US" sz="2000" dirty="0" err="1"/>
              <a:t>platformă</a:t>
            </a:r>
            <a:r>
              <a:rPr lang="en-US" sz="2000" dirty="0"/>
              <a:t>, eventual de un program </a:t>
            </a:r>
            <a:r>
              <a:rPr lang="en-US" sz="2000" dirty="0" err="1"/>
              <a:t>executabil</a:t>
            </a:r>
            <a:r>
              <a:rPr lang="en-US" sz="2000" dirty="0"/>
              <a:t> independent, </a:t>
            </a:r>
            <a:r>
              <a:rPr lang="en-US" sz="2000" dirty="0" err="1"/>
              <a:t>sau</a:t>
            </a:r>
            <a:r>
              <a:rPr lang="en-US" sz="2000" dirty="0"/>
              <a:t> ca </a:t>
            </a:r>
            <a:r>
              <a:rPr lang="en-US" sz="2000" dirty="0" err="1"/>
              <a:t>aplicație</a:t>
            </a:r>
            <a:r>
              <a:rPr lang="en-US" sz="2000" dirty="0"/>
              <a:t> Web pe IIS;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Clientul</a:t>
            </a:r>
            <a:r>
              <a:rPr lang="en-US" sz="2000" dirty="0"/>
              <a:t> </a:t>
            </a:r>
            <a:r>
              <a:rPr lang="en-US" sz="2000" dirty="0" err="1"/>
              <a:t>invocă</a:t>
            </a:r>
            <a:r>
              <a:rPr lang="en-US" sz="2000" dirty="0"/>
              <a:t> </a:t>
            </a:r>
            <a:r>
              <a:rPr lang="en-US" sz="2000" dirty="0" err="1"/>
              <a:t>serviciul</a:t>
            </a:r>
            <a:r>
              <a:rPr lang="en-US" sz="2000" dirty="0"/>
              <a:t> </a:t>
            </a:r>
            <a:r>
              <a:rPr lang="en-US" sz="2000" dirty="0" err="1"/>
              <a:t>prin</a:t>
            </a:r>
            <a:r>
              <a:rPr lang="en-US" sz="2000" dirty="0"/>
              <a:t> </a:t>
            </a:r>
            <a:r>
              <a:rPr lang="en-US" sz="2000" dirty="0" err="1"/>
              <a:t>intermediul</a:t>
            </a:r>
            <a:r>
              <a:rPr lang="en-US" sz="2000" dirty="0"/>
              <a:t> </a:t>
            </a:r>
            <a:r>
              <a:rPr lang="en-US" sz="2000" dirty="0" err="1"/>
              <a:t>unui</a:t>
            </a:r>
            <a:r>
              <a:rPr lang="en-US" sz="2000" dirty="0"/>
              <a:t> </a:t>
            </a:r>
            <a:r>
              <a:rPr lang="en-US" sz="2000" dirty="0" err="1"/>
              <a:t>DuplexClientBase</a:t>
            </a:r>
            <a:r>
              <a:rPr lang="en-US" sz="2000" dirty="0"/>
              <a:t> </a:t>
            </a:r>
            <a:r>
              <a:rPr lang="en-US" sz="2000" dirty="0" err="1"/>
              <a:t>creat</a:t>
            </a:r>
            <a:r>
              <a:rPr lang="en-US" sz="2000" dirty="0"/>
              <a:t> </a:t>
            </a:r>
            <a:r>
              <a:rPr lang="en-US" sz="2000" dirty="0" err="1"/>
              <a:t>peste</a:t>
            </a:r>
            <a:r>
              <a:rPr lang="en-US" sz="2000" dirty="0"/>
              <a:t> un </a:t>
            </a:r>
            <a:r>
              <a:rPr lang="en-US" sz="2000" dirty="0" err="1"/>
              <a:t>InstanceContext</a:t>
            </a:r>
            <a:r>
              <a:rPr lang="en-US" sz="2000" dirty="0"/>
              <a:t> </a:t>
            </a:r>
            <a:r>
              <a:rPr lang="en-US" sz="2000" dirty="0" err="1"/>
              <a:t>ce</a:t>
            </a:r>
            <a:r>
              <a:rPr lang="en-US" sz="2000" dirty="0"/>
              <a:t> </a:t>
            </a:r>
            <a:r>
              <a:rPr lang="en-US" sz="2000" dirty="0" err="1"/>
              <a:t>deleagă</a:t>
            </a:r>
            <a:r>
              <a:rPr lang="en-US" sz="2000" dirty="0"/>
              <a:t> </a:t>
            </a:r>
            <a:r>
              <a:rPr lang="en-US" sz="2000" dirty="0" err="1"/>
              <a:t>apelurile</a:t>
            </a:r>
            <a:r>
              <a:rPr lang="en-US" sz="2000" dirty="0"/>
              <a:t> apoi </a:t>
            </a:r>
            <a:r>
              <a:rPr lang="en-US" sz="2000" dirty="0" err="1"/>
              <a:t>către</a:t>
            </a:r>
            <a:r>
              <a:rPr lang="en-US" sz="2000" dirty="0"/>
              <a:t> </a:t>
            </a:r>
            <a:r>
              <a:rPr lang="en-US" sz="2000" dirty="0" err="1"/>
              <a:t>implementatorul</a:t>
            </a:r>
            <a:r>
              <a:rPr lang="en-US" sz="2000" dirty="0"/>
              <a:t> </a:t>
            </a:r>
            <a:r>
              <a:rPr lang="en-US" sz="2000" dirty="0" err="1"/>
              <a:t>contractului</a:t>
            </a:r>
            <a:r>
              <a:rPr lang="en-US" sz="2000" dirty="0"/>
              <a:t> callback;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Serviciul</a:t>
            </a:r>
            <a:r>
              <a:rPr lang="en-US" sz="2000" dirty="0"/>
              <a:t> direct </a:t>
            </a:r>
            <a:r>
              <a:rPr lang="en-US" sz="2000" dirty="0" err="1"/>
              <a:t>apelează</a:t>
            </a:r>
            <a:r>
              <a:rPr lang="en-US" sz="2000" dirty="0"/>
              <a:t> </a:t>
            </a:r>
            <a:r>
              <a:rPr lang="en-US" sz="2000" dirty="0" err="1"/>
              <a:t>înapoi</a:t>
            </a:r>
            <a:r>
              <a:rPr lang="en-US" sz="2000" dirty="0"/>
              <a:t> </a:t>
            </a:r>
            <a:r>
              <a:rPr lang="en-US" sz="2000" dirty="0" err="1"/>
              <a:t>clientul</a:t>
            </a:r>
            <a:r>
              <a:rPr lang="en-US" sz="2000" dirty="0"/>
              <a:t> </a:t>
            </a:r>
            <a:r>
              <a:rPr lang="en-US" sz="2000" dirty="0" err="1"/>
              <a:t>folosind</a:t>
            </a:r>
            <a:r>
              <a:rPr lang="en-US" sz="2000" dirty="0"/>
              <a:t> </a:t>
            </a:r>
            <a:r>
              <a:rPr lang="en-US" sz="2000" dirty="0" err="1"/>
              <a:t>același</a:t>
            </a:r>
            <a:r>
              <a:rPr lang="en-US" sz="2000" dirty="0"/>
              <a:t> canal </a:t>
            </a:r>
            <a:r>
              <a:rPr lang="en-US" sz="2000" dirty="0" err="1"/>
              <a:t>prin</a:t>
            </a:r>
            <a:r>
              <a:rPr lang="en-US" sz="2000" dirty="0"/>
              <a:t> care a </a:t>
            </a:r>
            <a:r>
              <a:rPr lang="en-US" sz="2000" dirty="0" err="1"/>
              <a:t>fost</a:t>
            </a:r>
            <a:r>
              <a:rPr lang="en-US" sz="2000" dirty="0"/>
              <a:t> </a:t>
            </a:r>
            <a:r>
              <a:rPr lang="en-US" sz="2000" dirty="0" err="1"/>
              <a:t>invocat</a:t>
            </a:r>
            <a:r>
              <a:rPr lang="en-US" sz="2000" dirty="0"/>
              <a:t>, </a:t>
            </a:r>
            <a:r>
              <a:rPr lang="en-US" sz="2000" dirty="0" err="1"/>
              <a:t>creând</a:t>
            </a:r>
            <a:r>
              <a:rPr lang="en-US" sz="2000" dirty="0"/>
              <a:t> pentru asta un proxy care </a:t>
            </a:r>
            <a:r>
              <a:rPr lang="en-US" sz="2000" dirty="0" err="1"/>
              <a:t>implementează</a:t>
            </a:r>
            <a:r>
              <a:rPr lang="en-US" sz="2000" dirty="0"/>
              <a:t> </a:t>
            </a:r>
            <a:r>
              <a:rPr lang="en-US" sz="2000" dirty="0" err="1"/>
              <a:t>metodele</a:t>
            </a:r>
            <a:r>
              <a:rPr lang="en-US" sz="2000" dirty="0"/>
              <a:t> </a:t>
            </a:r>
            <a:r>
              <a:rPr lang="en-US" sz="2000" dirty="0" err="1"/>
              <a:t>contractului</a:t>
            </a:r>
            <a:r>
              <a:rPr lang="en-US" sz="2000" dirty="0"/>
              <a:t> callback </a:t>
            </a:r>
            <a:r>
              <a:rPr lang="en-US" sz="2000" dirty="0" err="1"/>
              <a:t>obținut</a:t>
            </a:r>
            <a:r>
              <a:rPr lang="en-US" sz="2000" dirty="0"/>
              <a:t> </a:t>
            </a:r>
            <a:r>
              <a:rPr lang="en-US" sz="2000" dirty="0" err="1"/>
              <a:t>prin</a:t>
            </a:r>
            <a:r>
              <a:rPr lang="en-US" sz="2000" dirty="0"/>
              <a:t> </a:t>
            </a:r>
            <a:r>
              <a:rPr lang="en-US" sz="2000" dirty="0" err="1"/>
              <a:t>apelul</a:t>
            </a:r>
            <a:r>
              <a:rPr lang="en-US" sz="2000" dirty="0"/>
              <a:t> </a:t>
            </a:r>
            <a:r>
              <a:rPr lang="en-US" sz="2000" dirty="0" err="1"/>
              <a:t>metodei</a:t>
            </a:r>
            <a:r>
              <a:rPr lang="en-US" sz="2000" dirty="0"/>
              <a:t> </a:t>
            </a:r>
            <a:r>
              <a:rPr lang="en-US" sz="2000" dirty="0" err="1"/>
              <a:t>OperationContext.Current.GetCallbackChannel</a:t>
            </a:r>
            <a:r>
              <a:rPr lang="en-US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81192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 err="1"/>
              <a:t>Aplicație</a:t>
            </a:r>
            <a:r>
              <a:rPr lang="en-US" altLang="en-US" dirty="0"/>
              <a:t> de Chat</a:t>
            </a:r>
            <a:br>
              <a:rPr lang="en-US" altLang="en-US" dirty="0"/>
            </a:br>
            <a:r>
              <a:rPr lang="en-US" altLang="en-US" dirty="0" err="1"/>
              <a:t>folosind</a:t>
            </a:r>
            <a:r>
              <a:rPr lang="en-US" altLang="en-US" dirty="0"/>
              <a:t> WCF</a:t>
            </a:r>
            <a:endParaRPr lang="en-US" dirty="0"/>
          </a:p>
        </p:txBody>
      </p:sp>
      <p:pic>
        <p:nvPicPr>
          <p:cNvPr id="8" name="Screenshot 2020-11-14 at 09.06.47.png" descr="Screenshot 2020-11-14 at 09.06.47.png">
            <a:extLst>
              <a:ext uri="{FF2B5EF4-FFF2-40B4-BE49-F238E27FC236}">
                <a16:creationId xmlns:a16="http://schemas.microsoft.com/office/drawing/2014/main" id="{CE5B37E7-748C-EE53-CFC3-8A11E398B8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798" y="3289519"/>
            <a:ext cx="6300386" cy="3386254"/>
          </a:xfrm>
          <a:prstGeom prst="rect">
            <a:avLst/>
          </a:prstGeom>
          <a:ln w="12700">
            <a:miter lim="400000"/>
          </a:ln>
          <a:effectLst>
            <a:outerShdw blurRad="190500" dist="12700" dir="5400000" rotWithShape="0">
              <a:srgbClr val="000000">
                <a:alpha val="75000"/>
              </a:srgbClr>
            </a:outerShdw>
          </a:effectLst>
        </p:spPr>
      </p:pic>
      <p:pic>
        <p:nvPicPr>
          <p:cNvPr id="9" name="Screenshot 2020-11-14 at 09.07.14.png" descr="Screenshot 2020-11-14 at 09.07.14.png">
            <a:extLst>
              <a:ext uri="{FF2B5EF4-FFF2-40B4-BE49-F238E27FC236}">
                <a16:creationId xmlns:a16="http://schemas.microsoft.com/office/drawing/2014/main" id="{8878DB7A-7842-C251-2B69-48AC13BDDC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6418" y="1341521"/>
            <a:ext cx="4674036" cy="5334252"/>
          </a:xfrm>
          <a:prstGeom prst="rect">
            <a:avLst/>
          </a:prstGeom>
          <a:ln w="12700">
            <a:miter lim="400000"/>
          </a:ln>
          <a:effectLst>
            <a:outerShdw blurRad="190500" dist="12700" dir="5400000" rotWithShape="0">
              <a:srgbClr val="000000">
                <a:alpha val="75000"/>
              </a:srgbClr>
            </a:outerShdw>
          </a:effectLst>
        </p:spPr>
      </p:pic>
      <p:pic>
        <p:nvPicPr>
          <p:cNvPr id="10" name="Image" descr="Image">
            <a:extLst>
              <a:ext uri="{FF2B5EF4-FFF2-40B4-BE49-F238E27FC236}">
                <a16:creationId xmlns:a16="http://schemas.microsoft.com/office/drawing/2014/main" id="{0F41A6E6-AC39-FB20-8586-762BDBFD94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73646" y="821739"/>
            <a:ext cx="3391559" cy="2607261"/>
          </a:xfrm>
          <a:prstGeom prst="rect">
            <a:avLst/>
          </a:prstGeom>
          <a:ln w="12700">
            <a:miter lim="4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2" descr="Demo">
            <a:extLst>
              <a:ext uri="{FF2B5EF4-FFF2-40B4-BE49-F238E27FC236}">
                <a16:creationId xmlns:a16="http://schemas.microsoft.com/office/drawing/2014/main" id="{9A18B95D-8271-8A15-EB8E-5749F3BB7E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1634" y="1149159"/>
            <a:ext cx="2413949" cy="2279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4873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 err="1"/>
              <a:t>Aplicație</a:t>
            </a:r>
            <a:r>
              <a:rPr lang="en-US" altLang="en-US" dirty="0"/>
              <a:t> de Chat </a:t>
            </a:r>
            <a:r>
              <a:rPr lang="en-US" altLang="en-US" dirty="0" err="1"/>
              <a:t>folosind</a:t>
            </a:r>
            <a:r>
              <a:rPr lang="en-US" altLang="en-US" dirty="0"/>
              <a:t> WCF (II)</a:t>
            </a:r>
            <a:endParaRPr lang="en-US" dirty="0"/>
          </a:p>
        </p:txBody>
      </p:sp>
      <p:pic>
        <p:nvPicPr>
          <p:cNvPr id="3" name="Screenshot 2020-11-14 at 09.09.40.png" descr="Screenshot 2020-11-14 at 09.09.40.png">
            <a:extLst>
              <a:ext uri="{FF2B5EF4-FFF2-40B4-BE49-F238E27FC236}">
                <a16:creationId xmlns:a16="http://schemas.microsoft.com/office/drawing/2014/main" id="{E2DB42E0-1800-81C0-184B-79E7413E87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2297" y="2359190"/>
            <a:ext cx="3357922" cy="251844"/>
          </a:xfrm>
          <a:prstGeom prst="rect">
            <a:avLst/>
          </a:prstGeom>
          <a:ln w="12700">
            <a:miter lim="400000"/>
          </a:ln>
          <a:effectLst>
            <a:outerShdw blurRad="190500" dist="12700" dir="5400000" rotWithShape="0">
              <a:srgbClr val="000000">
                <a:alpha val="75000"/>
              </a:srgbClr>
            </a:outerShdw>
          </a:effectLst>
        </p:spPr>
      </p:pic>
      <p:pic>
        <p:nvPicPr>
          <p:cNvPr id="4" name="Screenshot 2020-11-14 at 09.09.52.png" descr="Screenshot 2020-11-14 at 09.09.52.png">
            <a:extLst>
              <a:ext uri="{FF2B5EF4-FFF2-40B4-BE49-F238E27FC236}">
                <a16:creationId xmlns:a16="http://schemas.microsoft.com/office/drawing/2014/main" id="{4DBF2A2B-5ED0-4032-654C-B1DE634A07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850" y="2776354"/>
            <a:ext cx="6187094" cy="3904717"/>
          </a:xfrm>
          <a:prstGeom prst="rect">
            <a:avLst/>
          </a:prstGeom>
          <a:ln w="12700">
            <a:miter lim="400000"/>
          </a:ln>
          <a:effectLst>
            <a:outerShdw blurRad="190500" dist="12700" dir="5400000" rotWithShape="0">
              <a:srgbClr val="000000">
                <a:alpha val="75000"/>
              </a:srgbClr>
            </a:outerShdw>
          </a:effectLst>
        </p:spPr>
      </p:pic>
      <p:pic>
        <p:nvPicPr>
          <p:cNvPr id="5" name="Screenshot 2020-11-14 at 09.10.54.png" descr="Screenshot 2020-11-14 at 09.10.54.png">
            <a:extLst>
              <a:ext uri="{FF2B5EF4-FFF2-40B4-BE49-F238E27FC236}">
                <a16:creationId xmlns:a16="http://schemas.microsoft.com/office/drawing/2014/main" id="{F862FA3E-1EA7-7456-C726-377B6551B6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64481" y="1015075"/>
            <a:ext cx="5986086" cy="3904717"/>
          </a:xfrm>
          <a:prstGeom prst="rect">
            <a:avLst/>
          </a:prstGeom>
          <a:ln w="12700">
            <a:miter lim="400000"/>
          </a:ln>
          <a:effectLst>
            <a:outerShdw blurRad="190500" dist="12700" dir="5400000" rotWithShape="0">
              <a:srgbClr val="000000">
                <a:alpha val="75000"/>
              </a:srgbClr>
            </a:outerShdw>
          </a:effectLst>
        </p:spPr>
      </p:pic>
      <p:pic>
        <p:nvPicPr>
          <p:cNvPr id="6" name="Screenshot 2020-11-14 at 09.11.04.png" descr="Screenshot 2020-11-14 at 09.11.04.png">
            <a:extLst>
              <a:ext uri="{FF2B5EF4-FFF2-40B4-BE49-F238E27FC236}">
                <a16:creationId xmlns:a16="http://schemas.microsoft.com/office/drawing/2014/main" id="{91DB0536-ED72-41DF-4549-1C3895E495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80742" y="5842925"/>
            <a:ext cx="8421408" cy="440336"/>
          </a:xfrm>
          <a:prstGeom prst="rect">
            <a:avLst/>
          </a:prstGeom>
          <a:ln w="12700">
            <a:miter lim="400000"/>
          </a:ln>
          <a:effectLst>
            <a:outerShdw blurRad="190500" dist="12700" dir="5400000" rotWithShape="0">
              <a:srgbClr val="000000">
                <a:alpha val="75000"/>
              </a:srgbClr>
            </a:outerShdw>
          </a:effectLst>
        </p:spPr>
      </p:pic>
      <p:pic>
        <p:nvPicPr>
          <p:cNvPr id="7" name="Image" descr="Image">
            <a:extLst>
              <a:ext uri="{FF2B5EF4-FFF2-40B4-BE49-F238E27FC236}">
                <a16:creationId xmlns:a16="http://schemas.microsoft.com/office/drawing/2014/main" id="{8E48A234-FD2B-5F7D-EF7F-2363BAFE66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40880" y="822561"/>
            <a:ext cx="2020056" cy="1552918"/>
          </a:xfrm>
          <a:prstGeom prst="rect">
            <a:avLst/>
          </a:prstGeom>
          <a:ln w="12700">
            <a:miter lim="4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 descr="Demo">
            <a:extLst>
              <a:ext uri="{FF2B5EF4-FFF2-40B4-BE49-F238E27FC236}">
                <a16:creationId xmlns:a16="http://schemas.microsoft.com/office/drawing/2014/main" id="{520CC763-3CF0-4EF4-0117-FD7E29734B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4409" y="602475"/>
            <a:ext cx="2413949" cy="2279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2555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 err="1"/>
              <a:t>Aplicație</a:t>
            </a:r>
            <a:r>
              <a:rPr lang="en-US" altLang="en-US" dirty="0"/>
              <a:t> de Chat </a:t>
            </a:r>
            <a:r>
              <a:rPr lang="en-US" altLang="en-US" dirty="0" err="1"/>
              <a:t>folosind</a:t>
            </a:r>
            <a:r>
              <a:rPr lang="en-US" altLang="en-US" dirty="0"/>
              <a:t> WCF (III)</a:t>
            </a:r>
            <a:endParaRPr lang="en-US" dirty="0"/>
          </a:p>
        </p:txBody>
      </p:sp>
      <p:pic>
        <p:nvPicPr>
          <p:cNvPr id="3" name="Screenshot 2020-11-14 at 09.13.32.png" descr="Screenshot 2020-11-14 at 09.13.32.png">
            <a:extLst>
              <a:ext uri="{FF2B5EF4-FFF2-40B4-BE49-F238E27FC236}">
                <a16:creationId xmlns:a16="http://schemas.microsoft.com/office/drawing/2014/main" id="{AD82CBAD-A4D3-9130-E573-02BC566A4E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782" y="1096388"/>
            <a:ext cx="7746807" cy="4299478"/>
          </a:xfrm>
          <a:prstGeom prst="rect">
            <a:avLst/>
          </a:prstGeom>
          <a:ln w="12700">
            <a:miter lim="400000"/>
          </a:ln>
          <a:effectLst>
            <a:outerShdw blurRad="190500" dist="12700" dir="5400000" rotWithShape="0">
              <a:srgbClr val="000000">
                <a:alpha val="75000"/>
              </a:srgbClr>
            </a:outerShdw>
          </a:effectLst>
        </p:spPr>
      </p:pic>
      <p:pic>
        <p:nvPicPr>
          <p:cNvPr id="4" name="Screenshot 2020-11-14 at 09.14.24.png" descr="Screenshot 2020-11-14 at 09.14.24.png">
            <a:extLst>
              <a:ext uri="{FF2B5EF4-FFF2-40B4-BE49-F238E27FC236}">
                <a16:creationId xmlns:a16="http://schemas.microsoft.com/office/drawing/2014/main" id="{12F6A427-B30D-6A0F-072A-7BFAD3B60A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6444" y="3867002"/>
            <a:ext cx="7227774" cy="2898374"/>
          </a:xfrm>
          <a:prstGeom prst="rect">
            <a:avLst/>
          </a:prstGeom>
          <a:ln w="12700">
            <a:miter lim="400000"/>
          </a:ln>
          <a:effectLst>
            <a:outerShdw blurRad="190500" dist="12700" dir="5400000" rotWithShape="0">
              <a:srgbClr val="000000">
                <a:alpha val="75000"/>
              </a:srgbClr>
            </a:outerShdw>
          </a:effectLst>
        </p:spPr>
      </p:pic>
      <p:pic>
        <p:nvPicPr>
          <p:cNvPr id="5" name="Image" descr="Image">
            <a:extLst>
              <a:ext uri="{FF2B5EF4-FFF2-40B4-BE49-F238E27FC236}">
                <a16:creationId xmlns:a16="http://schemas.microsoft.com/office/drawing/2014/main" id="{C71481E7-05C6-EAFE-89EE-63316BB4BB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51412" y="1462134"/>
            <a:ext cx="3391559" cy="2607261"/>
          </a:xfrm>
          <a:prstGeom prst="rect">
            <a:avLst/>
          </a:prstGeom>
          <a:ln w="12700">
            <a:miter lim="4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 descr="Demo">
            <a:extLst>
              <a:ext uri="{FF2B5EF4-FFF2-40B4-BE49-F238E27FC236}">
                <a16:creationId xmlns:a16="http://schemas.microsoft.com/office/drawing/2014/main" id="{C41551B2-3E0B-617D-DC91-47AEDBE74C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0684" y="4621691"/>
            <a:ext cx="2413949" cy="2279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6378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 err="1"/>
              <a:t>Aplicație</a:t>
            </a:r>
            <a:r>
              <a:rPr lang="en-US" altLang="en-US" dirty="0"/>
              <a:t> de Chat </a:t>
            </a:r>
            <a:r>
              <a:rPr lang="en-US" altLang="en-US" dirty="0" err="1"/>
              <a:t>folosind</a:t>
            </a:r>
            <a:r>
              <a:rPr lang="en-US" altLang="en-US" dirty="0"/>
              <a:t> WCF (IV)</a:t>
            </a:r>
            <a:endParaRPr lang="en-US" dirty="0"/>
          </a:p>
        </p:txBody>
      </p:sp>
      <p:pic>
        <p:nvPicPr>
          <p:cNvPr id="6" name="Screenshot 2020-11-14 at 09.16.57.png" descr="Screenshot 2020-11-14 at 09.16.57.png">
            <a:extLst>
              <a:ext uri="{FF2B5EF4-FFF2-40B4-BE49-F238E27FC236}">
                <a16:creationId xmlns:a16="http://schemas.microsoft.com/office/drawing/2014/main" id="{06190FE4-8354-5CAF-2CF0-79B2B2DF65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55" y="1237704"/>
            <a:ext cx="8397172" cy="5492590"/>
          </a:xfrm>
          <a:prstGeom prst="rect">
            <a:avLst/>
          </a:prstGeom>
          <a:ln w="12700">
            <a:miter lim="400000"/>
          </a:ln>
          <a:effectLst>
            <a:outerShdw blurRad="190500" dist="12700" dir="5400000" rotWithShape="0">
              <a:srgbClr val="000000">
                <a:alpha val="75000"/>
              </a:srgbClr>
            </a:outerShdw>
          </a:effectLst>
        </p:spPr>
      </p:pic>
      <p:pic>
        <p:nvPicPr>
          <p:cNvPr id="7" name="Screenshot 2020-11-14 at 09.18.21.png" descr="Screenshot 2020-11-14 at 09.18.21.png">
            <a:extLst>
              <a:ext uri="{FF2B5EF4-FFF2-40B4-BE49-F238E27FC236}">
                <a16:creationId xmlns:a16="http://schemas.microsoft.com/office/drawing/2014/main" id="{E62782BF-B01E-F029-A112-54BC28298F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8435" y="2421520"/>
            <a:ext cx="8244291" cy="2861108"/>
          </a:xfrm>
          <a:prstGeom prst="rect">
            <a:avLst/>
          </a:prstGeom>
          <a:ln w="12700">
            <a:miter lim="400000"/>
          </a:ln>
          <a:effectLst>
            <a:outerShdw blurRad="190500" dist="12700" dir="5400000" rotWithShape="0">
              <a:srgbClr val="000000">
                <a:alpha val="75000"/>
              </a:srgbClr>
            </a:outerShdw>
          </a:effectLst>
        </p:spPr>
      </p:pic>
      <p:pic>
        <p:nvPicPr>
          <p:cNvPr id="8" name="Image" descr="Image">
            <a:extLst>
              <a:ext uri="{FF2B5EF4-FFF2-40B4-BE49-F238E27FC236}">
                <a16:creationId xmlns:a16="http://schemas.microsoft.com/office/drawing/2014/main" id="{FE6AD9A3-C4B4-9FE7-D86D-4D56F30F65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9479" y="5282628"/>
            <a:ext cx="1980497" cy="1522507"/>
          </a:xfrm>
          <a:prstGeom prst="rect">
            <a:avLst/>
          </a:prstGeom>
          <a:ln w="12700">
            <a:miter lim="4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2" descr="Demo">
            <a:extLst>
              <a:ext uri="{FF2B5EF4-FFF2-40B4-BE49-F238E27FC236}">
                <a16:creationId xmlns:a16="http://schemas.microsoft.com/office/drawing/2014/main" id="{AA9B190C-0C81-5C35-BB16-1B7BE88D6E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8051" y="4658427"/>
            <a:ext cx="2413949" cy="2279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2015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42764"/>
            <a:ext cx="11353800" cy="1325563"/>
          </a:xfrm>
        </p:spPr>
        <p:txBody>
          <a:bodyPr>
            <a:normAutofit/>
          </a:bodyPr>
          <a:lstStyle/>
          <a:p>
            <a:r>
              <a:rPr lang="ro-RO" altLang="en-US" dirty="0"/>
              <a:t>Tehnologii RPC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A2DBF87-F7A8-DF04-1731-F42EF7FFAC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30887" y="1644242"/>
            <a:ext cx="11085740" cy="5213758"/>
          </a:xfrm>
        </p:spPr>
        <p:txBody>
          <a:bodyPr>
            <a:noAutofit/>
          </a:bodyPr>
          <a:lstStyle/>
          <a:p>
            <a:pPr marL="285750" indent="-285750">
              <a:spcBef>
                <a:spcPct val="20000"/>
              </a:spcBef>
              <a:buFont typeface="Arial" pitchFamily="34" charset="0"/>
              <a:buChar char="–"/>
            </a:pPr>
            <a:r>
              <a:rPr lang="en-US" sz="2200" b="1" dirty="0">
                <a:solidFill>
                  <a:schemeClr val="tx2">
                    <a:lumMod val="75000"/>
                  </a:schemeClr>
                </a:solidFill>
              </a:rPr>
              <a:t>CORBA</a:t>
            </a:r>
            <a:r>
              <a:rPr lang="en-US" sz="2200" dirty="0">
                <a:solidFill>
                  <a:schemeClr val="tx2">
                    <a:lumMod val="75000"/>
                  </a:schemeClr>
                </a:solidFill>
              </a:rPr>
              <a:t>:</a:t>
            </a:r>
          </a:p>
          <a:p>
            <a:pPr marL="457200" lvl="1" indent="0">
              <a:spcBef>
                <a:spcPct val="20000"/>
              </a:spcBef>
              <a:buNone/>
            </a:pP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Common Object Request Broker Architecture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este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 un standard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conceput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 pentru a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facilita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comunicarea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sistemelor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 care sunt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implementate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 pe diverse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platforme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. CORBA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permite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colaborarea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între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sisteme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 pe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diferite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sisteme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 de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operare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limbaje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 de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programare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și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 hardware de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calcul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. CORBA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folosește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 un model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orientat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obiect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deși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sistemele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 care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utilizează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 CORBA nu trebuie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să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 fie orientate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obiect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. CORBA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este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 un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exemplu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 de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paradigmă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 a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obiectelor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distribuite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.</a:t>
            </a:r>
          </a:p>
          <a:p>
            <a:pPr marL="285750" indent="-285750">
              <a:spcBef>
                <a:spcPct val="20000"/>
              </a:spcBef>
              <a:buFont typeface="Arial" pitchFamily="34" charset="0"/>
              <a:buChar char="–"/>
            </a:pPr>
            <a:r>
              <a:rPr lang="en-US" sz="2200" b="1" dirty="0">
                <a:solidFill>
                  <a:schemeClr val="tx2">
                    <a:lumMod val="75000"/>
                  </a:schemeClr>
                </a:solidFill>
              </a:rPr>
              <a:t>XML-RPC / JSON-RPC</a:t>
            </a:r>
            <a:r>
              <a:rPr lang="en-US" sz="2200" dirty="0">
                <a:solidFill>
                  <a:schemeClr val="tx2">
                    <a:lumMod val="75000"/>
                  </a:schemeClr>
                </a:solidFill>
              </a:rPr>
              <a:t>:</a:t>
            </a:r>
          </a:p>
          <a:p>
            <a:pPr marL="457200" lvl="1" indent="0">
              <a:spcBef>
                <a:spcPct val="20000"/>
              </a:spcBef>
              <a:buNone/>
            </a:pP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Folosește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 XML / JSON pentru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codificarea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apelurilor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transportate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 HTTP,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definind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doar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câteva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tipuri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 de date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și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comenzi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 care permit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notificări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și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mai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multe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apeluri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 pentru a fi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trimise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 la server la care se poate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răspunde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asincron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;</a:t>
            </a:r>
          </a:p>
          <a:p>
            <a:pPr marL="285750" indent="-285750">
              <a:spcBef>
                <a:spcPct val="20000"/>
              </a:spcBef>
              <a:buFont typeface="Arial" pitchFamily="34" charset="0"/>
              <a:buChar char="–"/>
            </a:pPr>
            <a:r>
              <a:rPr lang="en-US" sz="2200" b="1" dirty="0">
                <a:solidFill>
                  <a:schemeClr val="tx2">
                    <a:lumMod val="75000"/>
                  </a:schemeClr>
                </a:solidFill>
              </a:rPr>
              <a:t>RMI</a:t>
            </a:r>
            <a:r>
              <a:rPr lang="en-US" sz="2200" dirty="0">
                <a:solidFill>
                  <a:schemeClr val="tx2">
                    <a:lumMod val="75000"/>
                  </a:schemeClr>
                </a:solidFill>
              </a:rPr>
              <a:t>:</a:t>
            </a:r>
          </a:p>
          <a:p>
            <a:pPr marL="457200" lvl="1" indent="0">
              <a:spcBef>
                <a:spcPct val="20000"/>
              </a:spcBef>
              <a:buNone/>
            </a:pP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Java Remote Method Invocation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este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 un API Java care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permite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publicarea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serviciilor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în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manieră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 singleton,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fiecare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serviciu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fiind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expus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 cu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ajutorul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unui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 server TCP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propriu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.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Serviciile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 sunt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înregistrate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în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prealabil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 cu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registrul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 RMI care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este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consulatat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 de client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înaintea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conectării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 la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serviciu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 pentru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localizarea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acestuia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cât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și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 pentru a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descărca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 proxy-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ul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 care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intermediază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apelurile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.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Argumentele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și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rezultatul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apelului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 sunt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serializate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 cu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ajutorul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serializatorului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binar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 al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platformei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 Java.</a:t>
            </a:r>
          </a:p>
        </p:txBody>
      </p:sp>
      <p:pic>
        <p:nvPicPr>
          <p:cNvPr id="5" name="Screenshot 2020-11-19 at 14.43.57.png" descr="Screenshot 2020-11-19 at 14.43.57.png">
            <a:extLst>
              <a:ext uri="{FF2B5EF4-FFF2-40B4-BE49-F238E27FC236}">
                <a16:creationId xmlns:a16="http://schemas.microsoft.com/office/drawing/2014/main" id="{48E2B8A0-5F63-C75F-5055-B48214132D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85741" y="5200360"/>
            <a:ext cx="865978" cy="993149"/>
          </a:xfrm>
          <a:prstGeom prst="rect">
            <a:avLst/>
          </a:prstGeom>
          <a:ln w="12700">
            <a:miter lim="400000"/>
          </a:ln>
        </p:spPr>
      </p:pic>
      <p:pic>
        <p:nvPicPr>
          <p:cNvPr id="7" name="Image" descr="Image">
            <a:extLst>
              <a:ext uri="{FF2B5EF4-FFF2-40B4-BE49-F238E27FC236}">
                <a16:creationId xmlns:a16="http://schemas.microsoft.com/office/drawing/2014/main" id="{D5656010-A0D6-8595-C4B6-E45844DA5C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23966" y="2120547"/>
            <a:ext cx="989528" cy="949489"/>
          </a:xfrm>
          <a:prstGeom prst="rect">
            <a:avLst/>
          </a:prstGeom>
          <a:ln w="12700">
            <a:miter lim="400000"/>
          </a:ln>
        </p:spPr>
      </p:pic>
      <p:pic>
        <p:nvPicPr>
          <p:cNvPr id="8" name="Image" descr="Image">
            <a:extLst>
              <a:ext uri="{FF2B5EF4-FFF2-40B4-BE49-F238E27FC236}">
                <a16:creationId xmlns:a16="http://schemas.microsoft.com/office/drawing/2014/main" id="{5DAD78F1-91CA-B7FD-701F-6F0047D085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23966" y="3546341"/>
            <a:ext cx="989528" cy="98952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331271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 err="1"/>
              <a:t>Aplicație</a:t>
            </a:r>
            <a:r>
              <a:rPr lang="en-US" altLang="en-US" dirty="0"/>
              <a:t> de Chat</a:t>
            </a:r>
            <a:br>
              <a:rPr lang="en-US" altLang="en-US" dirty="0"/>
            </a:br>
            <a:r>
              <a:rPr lang="en-US" altLang="en-US" dirty="0" err="1"/>
              <a:t>folosind</a:t>
            </a:r>
            <a:r>
              <a:rPr lang="en-US" altLang="en-US" dirty="0"/>
              <a:t> WCF (V)</a:t>
            </a:r>
            <a:endParaRPr lang="en-US" dirty="0"/>
          </a:p>
        </p:txBody>
      </p:sp>
      <p:pic>
        <p:nvPicPr>
          <p:cNvPr id="3" name="Screenshot 2020-11-14 at 09.21.05.png" descr="Screenshot 2020-11-14 at 09.21.05.png">
            <a:extLst>
              <a:ext uri="{FF2B5EF4-FFF2-40B4-BE49-F238E27FC236}">
                <a16:creationId xmlns:a16="http://schemas.microsoft.com/office/drawing/2014/main" id="{D38C0C11-BD1C-C65F-8C4A-2E49386C49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153" y="987821"/>
            <a:ext cx="4854414" cy="3304027"/>
          </a:xfrm>
          <a:prstGeom prst="rect">
            <a:avLst/>
          </a:prstGeom>
          <a:ln w="12700">
            <a:miter lim="400000"/>
          </a:ln>
          <a:effectLst>
            <a:outerShdw blurRad="190500" dist="12700" dir="5400000" rotWithShape="0">
              <a:srgbClr val="000000">
                <a:alpha val="75000"/>
              </a:srgbClr>
            </a:outerShdw>
          </a:effectLst>
        </p:spPr>
      </p:pic>
      <p:pic>
        <p:nvPicPr>
          <p:cNvPr id="4" name="Screenshot 2020-11-14 at 09.20.37.png" descr="Screenshot 2020-11-14 at 09.20.37.png">
            <a:extLst>
              <a:ext uri="{FF2B5EF4-FFF2-40B4-BE49-F238E27FC236}">
                <a16:creationId xmlns:a16="http://schemas.microsoft.com/office/drawing/2014/main" id="{FD072E22-F135-A265-C13F-801669D1F9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852" y="4020820"/>
            <a:ext cx="2960790" cy="2729041"/>
          </a:xfrm>
          <a:prstGeom prst="rect">
            <a:avLst/>
          </a:prstGeom>
          <a:ln w="12700">
            <a:miter lim="400000"/>
          </a:ln>
          <a:effectLst>
            <a:outerShdw blurRad="190500" dist="12700" dir="5400000" rotWithShape="0">
              <a:srgbClr val="000000">
                <a:alpha val="75000"/>
              </a:srgbClr>
            </a:outerShdw>
          </a:effectLst>
        </p:spPr>
      </p:pic>
      <p:pic>
        <p:nvPicPr>
          <p:cNvPr id="5" name="Screenshot 2020-11-14 at 09.20.23.png" descr="Screenshot 2020-11-14 at 09.20.23.png">
            <a:extLst>
              <a:ext uri="{FF2B5EF4-FFF2-40B4-BE49-F238E27FC236}">
                <a16:creationId xmlns:a16="http://schemas.microsoft.com/office/drawing/2014/main" id="{18FA86F8-1475-60F5-9038-E99D6DA1AB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63194" y="3716489"/>
            <a:ext cx="3190199" cy="3019764"/>
          </a:xfrm>
          <a:prstGeom prst="rect">
            <a:avLst/>
          </a:prstGeom>
          <a:ln w="12700">
            <a:miter lim="400000"/>
          </a:ln>
          <a:effectLst>
            <a:outerShdw blurRad="190500" dist="12700" dir="5400000" rotWithShape="0">
              <a:srgbClr val="000000">
                <a:alpha val="75000"/>
              </a:srgbClr>
            </a:outerShdw>
          </a:effectLst>
        </p:spPr>
      </p:pic>
      <p:pic>
        <p:nvPicPr>
          <p:cNvPr id="9" name="Screenshot 2020-11-14 at 09.19.39.png" descr="Screenshot 2020-11-14 at 09.19.39.png">
            <a:extLst>
              <a:ext uri="{FF2B5EF4-FFF2-40B4-BE49-F238E27FC236}">
                <a16:creationId xmlns:a16="http://schemas.microsoft.com/office/drawing/2014/main" id="{F64B9C04-C6B3-BDBA-D380-947787BA08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08780" y="3297357"/>
            <a:ext cx="2168076" cy="3452504"/>
          </a:xfrm>
          <a:prstGeom prst="rect">
            <a:avLst/>
          </a:prstGeom>
          <a:ln w="12700">
            <a:miter lim="400000"/>
          </a:ln>
          <a:effectLst>
            <a:outerShdw blurRad="190500" dist="12700" dir="5400000" rotWithShape="0">
              <a:srgbClr val="000000">
                <a:alpha val="75000"/>
              </a:srgbClr>
            </a:outerShdw>
          </a:effectLst>
        </p:spPr>
      </p:pic>
      <p:pic>
        <p:nvPicPr>
          <p:cNvPr id="10" name="Screenshot 2020-11-14 at 09.19.30.png" descr="Screenshot 2020-11-14 at 09.19.30.png">
            <a:extLst>
              <a:ext uri="{FF2B5EF4-FFF2-40B4-BE49-F238E27FC236}">
                <a16:creationId xmlns:a16="http://schemas.microsoft.com/office/drawing/2014/main" id="{EABA32DA-3D23-0533-8F16-1587DB776F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10994" y="3283749"/>
            <a:ext cx="2427462" cy="3452504"/>
          </a:xfrm>
          <a:prstGeom prst="rect">
            <a:avLst/>
          </a:prstGeom>
          <a:ln w="12700">
            <a:miter lim="400000"/>
          </a:ln>
          <a:effectLst>
            <a:outerShdw blurRad="190500" dist="12700" dir="5400000" rotWithShape="0">
              <a:srgbClr val="000000">
                <a:alpha val="75000"/>
              </a:srgbClr>
            </a:outerShdw>
          </a:effectLst>
        </p:spPr>
      </p:pic>
      <p:pic>
        <p:nvPicPr>
          <p:cNvPr id="11" name="Image" descr="Image">
            <a:extLst>
              <a:ext uri="{FF2B5EF4-FFF2-40B4-BE49-F238E27FC236}">
                <a16:creationId xmlns:a16="http://schemas.microsoft.com/office/drawing/2014/main" id="{8038605D-E05C-8BF0-8C21-AD929FFC45C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92818" y="1761242"/>
            <a:ext cx="1980497" cy="1522507"/>
          </a:xfrm>
          <a:prstGeom prst="rect">
            <a:avLst/>
          </a:prstGeom>
          <a:ln w="12700">
            <a:miter lim="4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 descr="Demo">
            <a:extLst>
              <a:ext uri="{FF2B5EF4-FFF2-40B4-BE49-F238E27FC236}">
                <a16:creationId xmlns:a16="http://schemas.microsoft.com/office/drawing/2014/main" id="{B7189A24-F064-36D2-2561-68964DB1DE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9258" y="1436648"/>
            <a:ext cx="2413949" cy="2279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6616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 err="1"/>
              <a:t>Avantajele</a:t>
            </a:r>
            <a:r>
              <a:rPr lang="en-US" altLang="en-US" dirty="0"/>
              <a:t> </a:t>
            </a:r>
            <a:r>
              <a:rPr lang="en-US" altLang="en-US" dirty="0" err="1"/>
              <a:t>și</a:t>
            </a:r>
            <a:r>
              <a:rPr lang="en-US" altLang="en-US" dirty="0"/>
              <a:t> </a:t>
            </a:r>
            <a:r>
              <a:rPr lang="en-US" altLang="en-US" dirty="0" err="1"/>
              <a:t>dezavantajele</a:t>
            </a:r>
            <a:r>
              <a:rPr lang="en-US" altLang="en-US" dirty="0"/>
              <a:t> WCF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A2DBF87-F7A8-DF04-1731-F42EF7FFAC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4265" y="1801640"/>
            <a:ext cx="10470151" cy="5040401"/>
          </a:xfrm>
        </p:spPr>
        <p:txBody>
          <a:bodyPr>
            <a:normAutofit lnSpcReduction="10000"/>
          </a:bodyPr>
          <a:lstStyle/>
          <a:p>
            <a:pPr marL="342900" indent="-342900">
              <a:spcBef>
                <a:spcPct val="20000"/>
              </a:spcBef>
              <a:buFont typeface="Zapf Dingbats"/>
              <a:buChar char="✚"/>
            </a:pPr>
            <a:r>
              <a:rPr lang="en-US" sz="2800" dirty="0" err="1">
                <a:solidFill>
                  <a:schemeClr val="tx2">
                    <a:lumMod val="75000"/>
                  </a:schemeClr>
                </a:solidFill>
              </a:rPr>
              <a:t>Cuplarea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tx2">
                    <a:lumMod val="75000"/>
                  </a:schemeClr>
                </a:solidFill>
              </a:rPr>
              <a:t>slabă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tx2">
                    <a:lumMod val="75000"/>
                  </a:schemeClr>
                </a:solidFill>
              </a:rPr>
              <a:t>prin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tx2">
                    <a:lumMod val="75000"/>
                  </a:schemeClr>
                </a:solidFill>
              </a:rPr>
              <a:t>utilizarea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tx2">
                    <a:lumMod val="75000"/>
                  </a:schemeClr>
                </a:solidFill>
              </a:rPr>
              <a:t>mesajelor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 XML;</a:t>
            </a:r>
          </a:p>
          <a:p>
            <a:pPr marL="342900" indent="-342900">
              <a:spcBef>
                <a:spcPct val="20000"/>
              </a:spcBef>
              <a:buFont typeface="Zapf Dingbats"/>
              <a:buChar char="✚"/>
            </a:pPr>
            <a:r>
              <a:rPr lang="en-US" sz="2800" dirty="0" err="1">
                <a:solidFill>
                  <a:schemeClr val="tx2">
                    <a:lumMod val="75000"/>
                  </a:schemeClr>
                </a:solidFill>
              </a:rPr>
              <a:t>Accesibilitatea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tx2">
                    <a:lumMod val="75000"/>
                  </a:schemeClr>
                </a:solidFill>
              </a:rPr>
              <a:t>în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 Internet </a:t>
            </a:r>
            <a:r>
              <a:rPr lang="en-US" sz="2800" dirty="0" err="1">
                <a:solidFill>
                  <a:schemeClr val="tx2">
                    <a:lumMod val="75000"/>
                  </a:schemeClr>
                </a:solidFill>
              </a:rPr>
              <a:t>prin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tx2">
                    <a:lumMod val="75000"/>
                  </a:schemeClr>
                </a:solidFill>
              </a:rPr>
              <a:t>transportarea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 HTTP;</a:t>
            </a:r>
          </a:p>
          <a:p>
            <a:pPr marL="342900" indent="-342900">
              <a:spcBef>
                <a:spcPct val="20000"/>
              </a:spcBef>
              <a:buFont typeface="Zapf Dingbats"/>
              <a:buChar char="✚"/>
            </a:pPr>
            <a:r>
              <a:rPr lang="en-US" sz="2800" dirty="0" err="1">
                <a:solidFill>
                  <a:schemeClr val="tx2">
                    <a:lumMod val="75000"/>
                  </a:schemeClr>
                </a:solidFill>
              </a:rPr>
              <a:t>Transparența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tx2">
                    <a:lumMod val="75000"/>
                  </a:schemeClr>
                </a:solidFill>
              </a:rPr>
              <a:t>localizării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tx2">
                    <a:lumMod val="75000"/>
                  </a:schemeClr>
                </a:solidFill>
              </a:rPr>
              <a:t>serviciilor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tx2">
                    <a:lumMod val="75000"/>
                  </a:schemeClr>
                </a:solidFill>
              </a:rPr>
              <a:t>folosind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tx2">
                    <a:lumMod val="75000"/>
                  </a:schemeClr>
                </a:solidFill>
              </a:rPr>
              <a:t>registrul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 UDDI;</a:t>
            </a:r>
          </a:p>
          <a:p>
            <a:pPr marL="342900" indent="-342900">
              <a:spcBef>
                <a:spcPct val="20000"/>
              </a:spcBef>
              <a:buFont typeface="Zapf Dingbats"/>
              <a:buChar char="✚"/>
            </a:pPr>
            <a:r>
              <a:rPr lang="en-US" sz="2800" dirty="0" err="1">
                <a:solidFill>
                  <a:schemeClr val="tx2">
                    <a:lumMod val="75000"/>
                  </a:schemeClr>
                </a:solidFill>
              </a:rPr>
              <a:t>Posibilitatea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tx2">
                    <a:lumMod val="75000"/>
                  </a:schemeClr>
                </a:solidFill>
              </a:rPr>
              <a:t>apelării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tx2">
                    <a:lumMod val="75000"/>
                  </a:schemeClr>
                </a:solidFill>
              </a:rPr>
              <a:t>clientului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tx2">
                    <a:lumMod val="75000"/>
                  </a:schemeClr>
                </a:solidFill>
              </a:rPr>
              <a:t>înapoi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tx2">
                    <a:lumMod val="75000"/>
                  </a:schemeClr>
                </a:solidFill>
              </a:rPr>
              <a:t>în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tx2">
                    <a:lumMod val="75000"/>
                  </a:schemeClr>
                </a:solidFill>
              </a:rPr>
              <a:t>cazul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tx2">
                    <a:lumMod val="75000"/>
                  </a:schemeClr>
                </a:solidFill>
              </a:rPr>
              <a:t>cananelor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 duplex;</a:t>
            </a:r>
          </a:p>
          <a:p>
            <a:pPr marL="342900" indent="-342900">
              <a:spcBef>
                <a:spcPct val="20000"/>
              </a:spcBef>
              <a:buFont typeface="Zapf Dingbats"/>
              <a:buChar char="✚"/>
            </a:pPr>
            <a:r>
              <a:rPr lang="en-US" sz="2800" dirty="0" err="1">
                <a:solidFill>
                  <a:schemeClr val="tx2">
                    <a:lumMod val="75000"/>
                  </a:schemeClr>
                </a:solidFill>
              </a:rPr>
              <a:t>Permite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tx2">
                    <a:lumMod val="75000"/>
                  </a:schemeClr>
                </a:solidFill>
              </a:rPr>
              <a:t>activări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 singleton, per-session </a:t>
            </a:r>
            <a:r>
              <a:rPr lang="en-US" sz="2800" dirty="0" err="1">
                <a:solidFill>
                  <a:schemeClr val="tx2">
                    <a:lumMod val="75000"/>
                  </a:schemeClr>
                </a:solidFill>
              </a:rPr>
              <a:t>sau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 per-call.</a:t>
            </a:r>
          </a:p>
          <a:p>
            <a:pPr marL="285750" indent="-285750">
              <a:spcBef>
                <a:spcPct val="20000"/>
              </a:spcBef>
              <a:buFont typeface="Arial" pitchFamily="34" charset="0"/>
              <a:buChar char="–"/>
            </a:pPr>
            <a:endParaRPr lang="en-US" sz="2800" dirty="0">
              <a:solidFill>
                <a:schemeClr val="tx2">
                  <a:lumMod val="75000"/>
                </a:schemeClr>
              </a:solidFill>
            </a:endParaRPr>
          </a:p>
          <a:p>
            <a:pPr marL="342900" indent="-342900">
              <a:spcBef>
                <a:spcPct val="20000"/>
              </a:spcBef>
              <a:buFont typeface=".Apple Color Emoji UI"/>
              <a:buChar char="➖"/>
            </a:pPr>
            <a:r>
              <a:rPr lang="en-US" sz="2800" dirty="0" err="1">
                <a:solidFill>
                  <a:schemeClr val="tx2">
                    <a:lumMod val="75000"/>
                  </a:schemeClr>
                </a:solidFill>
              </a:rPr>
              <a:t>Complexitatea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tx2">
                    <a:lumMod val="75000"/>
                  </a:schemeClr>
                </a:solidFill>
              </a:rPr>
              <a:t>ridicată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 a </a:t>
            </a:r>
            <a:r>
              <a:rPr lang="en-US" sz="2800" dirty="0" err="1">
                <a:solidFill>
                  <a:schemeClr val="tx2">
                    <a:lumMod val="75000"/>
                  </a:schemeClr>
                </a:solidFill>
              </a:rPr>
              <a:t>modelului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 de </a:t>
            </a:r>
            <a:r>
              <a:rPr lang="en-US" sz="2800" dirty="0" err="1">
                <a:solidFill>
                  <a:schemeClr val="tx2">
                    <a:lumMod val="75000"/>
                  </a:schemeClr>
                </a:solidFill>
              </a:rPr>
              <a:t>execuție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;</a:t>
            </a:r>
          </a:p>
          <a:p>
            <a:pPr marL="342900" indent="-342900">
              <a:spcBef>
                <a:spcPct val="20000"/>
              </a:spcBef>
              <a:buFont typeface=".Apple Color Emoji UI"/>
              <a:buChar char="➖"/>
            </a:pPr>
            <a:r>
              <a:rPr lang="en-US" sz="2800" dirty="0" err="1">
                <a:solidFill>
                  <a:schemeClr val="tx2">
                    <a:lumMod val="75000"/>
                  </a:schemeClr>
                </a:solidFill>
              </a:rPr>
              <a:t>Limitat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 de </a:t>
            </a:r>
            <a:r>
              <a:rPr lang="en-US" sz="2800" dirty="0" err="1">
                <a:solidFill>
                  <a:schemeClr val="tx2">
                    <a:lumMod val="75000"/>
                  </a:schemeClr>
                </a:solidFill>
              </a:rPr>
              <a:t>modurile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 de </a:t>
            </a:r>
            <a:r>
              <a:rPr lang="en-US" sz="2800" dirty="0" err="1">
                <a:solidFill>
                  <a:schemeClr val="tx2">
                    <a:lumMod val="75000"/>
                  </a:schemeClr>
                </a:solidFill>
              </a:rPr>
              <a:t>comunicare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tx2">
                    <a:lumMod val="75000"/>
                  </a:schemeClr>
                </a:solidFill>
              </a:rPr>
              <a:t>specifice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tx2">
                    <a:lumMod val="75000"/>
                  </a:schemeClr>
                </a:solidFill>
              </a:rPr>
              <a:t>protocoalelor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 de transport;</a:t>
            </a:r>
          </a:p>
          <a:p>
            <a:pPr marL="342900" indent="-342900">
              <a:spcBef>
                <a:spcPct val="20000"/>
              </a:spcBef>
              <a:buFont typeface=".Apple Color Emoji UI"/>
              <a:buChar char="➖"/>
            </a:pPr>
            <a:r>
              <a:rPr lang="en-US" sz="2800" dirty="0" err="1">
                <a:solidFill>
                  <a:schemeClr val="tx2">
                    <a:lumMod val="75000"/>
                  </a:schemeClr>
                </a:solidFill>
              </a:rPr>
              <a:t>Performanță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tx2">
                    <a:lumMod val="75000"/>
                  </a:schemeClr>
                </a:solidFill>
              </a:rPr>
              <a:t>scăzută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tx2">
                    <a:lumMod val="75000"/>
                  </a:schemeClr>
                </a:solidFill>
              </a:rPr>
              <a:t>în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tx2">
                    <a:lumMod val="75000"/>
                  </a:schemeClr>
                </a:solidFill>
              </a:rPr>
              <a:t>cazul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tx2">
                    <a:lumMod val="75000"/>
                  </a:schemeClr>
                </a:solidFill>
              </a:rPr>
              <a:t>conversațiilor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 intensive;</a:t>
            </a:r>
          </a:p>
          <a:p>
            <a:pPr marL="342900" indent="-342900">
              <a:spcBef>
                <a:spcPct val="20000"/>
              </a:spcBef>
              <a:buFont typeface=".Apple Color Emoji UI"/>
              <a:buChar char="➖"/>
            </a:pPr>
            <a:r>
              <a:rPr lang="en-US" sz="2800" dirty="0" err="1">
                <a:solidFill>
                  <a:schemeClr val="tx2">
                    <a:lumMod val="75000"/>
                  </a:schemeClr>
                </a:solidFill>
              </a:rPr>
              <a:t>Performanță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tx2">
                    <a:lumMod val="75000"/>
                  </a:schemeClr>
                </a:solidFill>
              </a:rPr>
              <a:t>scăzută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 la </a:t>
            </a:r>
            <a:r>
              <a:rPr lang="en-US" sz="2800" dirty="0" err="1">
                <a:solidFill>
                  <a:schemeClr val="tx2">
                    <a:lumMod val="75000"/>
                  </a:schemeClr>
                </a:solidFill>
              </a:rPr>
              <a:t>transferul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tx2">
                    <a:lumMod val="75000"/>
                  </a:schemeClr>
                </a:solidFill>
              </a:rPr>
              <a:t>fișierelor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 de </a:t>
            </a:r>
            <a:r>
              <a:rPr lang="en-US" sz="2800" dirty="0" err="1">
                <a:solidFill>
                  <a:schemeClr val="tx2">
                    <a:lumMod val="75000"/>
                  </a:schemeClr>
                </a:solidFill>
              </a:rPr>
              <a:t>dimensiuni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tx2">
                    <a:lumMod val="75000"/>
                  </a:schemeClr>
                </a:solidFill>
              </a:rPr>
              <a:t>mari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.</a:t>
            </a:r>
          </a:p>
        </p:txBody>
      </p:sp>
      <p:pic>
        <p:nvPicPr>
          <p:cNvPr id="3" name="Screenshot 2020-11-13 at 21.27.42.png" descr="Screenshot 2020-11-13 at 21.27.42.png">
            <a:extLst>
              <a:ext uri="{FF2B5EF4-FFF2-40B4-BE49-F238E27FC236}">
                <a16:creationId xmlns:a16="http://schemas.microsoft.com/office/drawing/2014/main" id="{4D4E0690-9EA4-2BAC-E571-340C0AF2A0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8134" y="4192038"/>
            <a:ext cx="2029754" cy="2540692"/>
          </a:xfrm>
          <a:prstGeom prst="rect">
            <a:avLst/>
          </a:prstGeom>
          <a:ln w="12700">
            <a:miter lim="400000"/>
          </a:ln>
        </p:spPr>
      </p:pic>
      <p:pic>
        <p:nvPicPr>
          <p:cNvPr id="4" name="Screenshot 2020-11-13 at 21.27.36.png" descr="Screenshot 2020-11-13 at 21.27.36.png">
            <a:extLst>
              <a:ext uri="{FF2B5EF4-FFF2-40B4-BE49-F238E27FC236}">
                <a16:creationId xmlns:a16="http://schemas.microsoft.com/office/drawing/2014/main" id="{49AB4341-C109-1814-399E-3C94846C7F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28134" y="1801640"/>
            <a:ext cx="2030724" cy="228108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113851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31E3F6B-16F5-1C4D-9378-0BEFCDA71F7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gRPC</a:t>
            </a:r>
            <a:endParaRPr lang="en-US" dirty="0"/>
          </a:p>
        </p:txBody>
      </p:sp>
      <p:pic>
        <p:nvPicPr>
          <p:cNvPr id="15" name="Picture Placeholder 14" descr="A picture containing outdoor object&#10;&#10;Description automatically generated">
            <a:extLst>
              <a:ext uri="{FF2B5EF4-FFF2-40B4-BE49-F238E27FC236}">
                <a16:creationId xmlns:a16="http://schemas.microsoft.com/office/drawing/2014/main" id="{4616BD36-716A-35F1-C44B-AC139255672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47" b="1684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90246690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/>
              <a:t>Ce </a:t>
            </a:r>
            <a:r>
              <a:rPr lang="en-US" altLang="en-US" dirty="0" err="1"/>
              <a:t>oferă</a:t>
            </a:r>
            <a:r>
              <a:rPr lang="en-US" altLang="en-US" dirty="0"/>
              <a:t> </a:t>
            </a:r>
            <a:r>
              <a:rPr lang="en-US" altLang="en-US" dirty="0" err="1"/>
              <a:t>gRPC</a:t>
            </a:r>
            <a:r>
              <a:rPr lang="en-US" altLang="en-US" dirty="0"/>
              <a:t>?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A2DBF87-F7A8-DF04-1731-F42EF7FFAC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4266" y="1801640"/>
            <a:ext cx="6830277" cy="2480649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 err="1"/>
              <a:t>Suport</a:t>
            </a:r>
            <a:r>
              <a:rPr lang="en-US" sz="2200" dirty="0"/>
              <a:t> pentru </a:t>
            </a:r>
            <a:r>
              <a:rPr lang="en-US" sz="2200" dirty="0" err="1"/>
              <a:t>dezvoltarea</a:t>
            </a:r>
            <a:r>
              <a:rPr lang="en-US" sz="2200" dirty="0"/>
              <a:t> </a:t>
            </a:r>
            <a:r>
              <a:rPr lang="en-US" sz="2200" dirty="0" err="1"/>
              <a:t>serviciilor</a:t>
            </a:r>
            <a:r>
              <a:rPr lang="en-US" sz="2200" dirty="0"/>
              <a:t> </a:t>
            </a:r>
            <a:r>
              <a:rPr lang="en-US" sz="2200" dirty="0" err="1"/>
              <a:t>și</a:t>
            </a:r>
            <a:r>
              <a:rPr lang="en-US" sz="2200" dirty="0"/>
              <a:t> </a:t>
            </a:r>
            <a:r>
              <a:rPr lang="en-US" sz="2200" dirty="0" err="1"/>
              <a:t>clienților</a:t>
            </a:r>
            <a:r>
              <a:rPr lang="en-US" sz="2200" dirty="0"/>
              <a:t> </a:t>
            </a:r>
            <a:r>
              <a:rPr lang="en-US" sz="2200" dirty="0" err="1"/>
              <a:t>într</a:t>
            </a:r>
            <a:r>
              <a:rPr lang="en-US" sz="2200" dirty="0"/>
              <a:t>-o </a:t>
            </a:r>
            <a:r>
              <a:rPr lang="en-US" sz="2200" dirty="0" err="1"/>
              <a:t>varietate</a:t>
            </a:r>
            <a:r>
              <a:rPr lang="en-US" sz="2200" dirty="0"/>
              <a:t> mare de </a:t>
            </a:r>
            <a:r>
              <a:rPr lang="en-US" sz="2200" dirty="0" err="1"/>
              <a:t>limbaje</a:t>
            </a:r>
            <a:r>
              <a:rPr lang="en-US" sz="2200" dirty="0"/>
              <a:t>, </a:t>
            </a:r>
            <a:r>
              <a:rPr lang="en-US" sz="2200" dirty="0" err="1"/>
              <a:t>incluzând</a:t>
            </a:r>
            <a:r>
              <a:rPr lang="en-US" sz="2200" dirty="0"/>
              <a:t> Java, C#, C++, Python, Go, Kotlin, JavaScript, Objective-C, PHP, Ruby;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 err="1"/>
              <a:t>Folosește</a:t>
            </a:r>
            <a:r>
              <a:rPr lang="en-US" sz="2200" dirty="0"/>
              <a:t> protocol buffers pentru </a:t>
            </a:r>
            <a:r>
              <a:rPr lang="en-US" sz="2200" dirty="0" err="1"/>
              <a:t>definirea</a:t>
            </a:r>
            <a:r>
              <a:rPr lang="en-US" sz="2200" dirty="0"/>
              <a:t> </a:t>
            </a:r>
            <a:r>
              <a:rPr lang="en-US" sz="2200" dirty="0" err="1"/>
              <a:t>contractelor</a:t>
            </a:r>
            <a:r>
              <a:rPr lang="en-US" sz="2200" dirty="0"/>
              <a:t> </a:t>
            </a:r>
            <a:r>
              <a:rPr lang="en-US" sz="2200" dirty="0" err="1"/>
              <a:t>componentelor</a:t>
            </a:r>
            <a:r>
              <a:rPr lang="en-US" sz="2200" dirty="0"/>
              <a:t> de </a:t>
            </a:r>
            <a:r>
              <a:rPr lang="en-US" sz="2200" dirty="0" err="1"/>
              <a:t>serviciu</a:t>
            </a:r>
            <a:r>
              <a:rPr lang="en-US" sz="2200" dirty="0"/>
              <a:t> </a:t>
            </a:r>
            <a:r>
              <a:rPr lang="en-US" sz="2200" dirty="0" err="1"/>
              <a:t>și</a:t>
            </a:r>
            <a:r>
              <a:rPr lang="en-US" sz="2200" dirty="0"/>
              <a:t> a </a:t>
            </a:r>
            <a:r>
              <a:rPr lang="en-US" sz="2200" dirty="0" err="1"/>
              <a:t>modelelor</a:t>
            </a:r>
            <a:r>
              <a:rPr lang="en-US" sz="2200" dirty="0"/>
              <a:t> de date;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 err="1"/>
              <a:t>Permite</a:t>
            </a:r>
            <a:r>
              <a:rPr lang="en-US" sz="2200" dirty="0"/>
              <a:t> </a:t>
            </a:r>
            <a:r>
              <a:rPr lang="en-US" sz="2200" dirty="0" err="1"/>
              <a:t>comunicarea</a:t>
            </a:r>
            <a:r>
              <a:rPr lang="en-US" sz="2200" dirty="0"/>
              <a:t> </a:t>
            </a:r>
            <a:r>
              <a:rPr lang="en-US" sz="2200" dirty="0" err="1"/>
              <a:t>sincronă</a:t>
            </a:r>
            <a:r>
              <a:rPr lang="en-US" sz="2200" dirty="0"/>
              <a:t> </a:t>
            </a:r>
            <a:r>
              <a:rPr lang="en-US" sz="2200" dirty="0" err="1"/>
              <a:t>și</a:t>
            </a:r>
            <a:r>
              <a:rPr lang="en-US" sz="2200" dirty="0"/>
              <a:t> </a:t>
            </a:r>
            <a:r>
              <a:rPr lang="en-US" sz="2200" dirty="0" err="1"/>
              <a:t>asincronă</a:t>
            </a:r>
            <a:r>
              <a:rPr lang="en-US" sz="2200" dirty="0"/>
              <a:t> </a:t>
            </a:r>
            <a:r>
              <a:rPr lang="en-US" sz="2200" dirty="0" err="1"/>
              <a:t>bidirecțională</a:t>
            </a:r>
            <a:r>
              <a:rPr lang="en-US" sz="2200" dirty="0"/>
              <a:t> </a:t>
            </a:r>
            <a:r>
              <a:rPr lang="en-US" sz="2200" dirty="0" err="1"/>
              <a:t>peste</a:t>
            </a:r>
            <a:r>
              <a:rPr lang="en-US" sz="2200" dirty="0"/>
              <a:t> HTTP2; 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FC43D862-6571-A585-21F8-BC06AE3F971B}"/>
              </a:ext>
            </a:extLst>
          </p:cNvPr>
          <p:cNvSpPr txBox="1">
            <a:spLocks/>
          </p:cNvSpPr>
          <p:nvPr/>
        </p:nvSpPr>
        <p:spPr>
          <a:xfrm>
            <a:off x="204266" y="4361393"/>
            <a:ext cx="9202284" cy="24806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Un canal </a:t>
            </a:r>
            <a:r>
              <a:rPr lang="en-US" sz="2200" dirty="0" err="1"/>
              <a:t>gRPC</a:t>
            </a:r>
            <a:r>
              <a:rPr lang="en-US" sz="2200" dirty="0"/>
              <a:t> </a:t>
            </a:r>
            <a:r>
              <a:rPr lang="en-US" sz="2200" dirty="0" err="1"/>
              <a:t>oferă</a:t>
            </a:r>
            <a:r>
              <a:rPr lang="en-US" sz="2200" dirty="0"/>
              <a:t> o </a:t>
            </a:r>
            <a:r>
              <a:rPr lang="en-US" sz="2200" dirty="0" err="1"/>
              <a:t>conexiune</a:t>
            </a:r>
            <a:r>
              <a:rPr lang="en-US" sz="2200" dirty="0"/>
              <a:t> la un server </a:t>
            </a:r>
            <a:r>
              <a:rPr lang="en-US" sz="2200" dirty="0" err="1"/>
              <a:t>gRPC</a:t>
            </a:r>
            <a:r>
              <a:rPr lang="en-US" sz="2200" dirty="0"/>
              <a:t> pe o </a:t>
            </a:r>
            <a:r>
              <a:rPr lang="en-US" sz="2200" dirty="0" err="1"/>
              <a:t>mașină</a:t>
            </a:r>
            <a:r>
              <a:rPr lang="en-US" sz="2200" dirty="0"/>
              <a:t> </a:t>
            </a:r>
            <a:r>
              <a:rPr lang="en-US" sz="2200" dirty="0" err="1"/>
              <a:t>gazdă</a:t>
            </a:r>
            <a:r>
              <a:rPr lang="en-US" sz="2200" dirty="0"/>
              <a:t> </a:t>
            </a:r>
            <a:r>
              <a:rPr lang="en-US" sz="2200" dirty="0" err="1"/>
              <a:t>și</a:t>
            </a:r>
            <a:r>
              <a:rPr lang="en-US" sz="2200" dirty="0"/>
              <a:t> un port </a:t>
            </a:r>
            <a:r>
              <a:rPr lang="en-US" sz="2200" dirty="0" err="1"/>
              <a:t>specificate</a:t>
            </a:r>
            <a:r>
              <a:rPr lang="en-US" sz="2200" dirty="0"/>
              <a:t>. Se </a:t>
            </a:r>
            <a:r>
              <a:rPr lang="en-US" sz="2200" dirty="0" err="1"/>
              <a:t>folosește</a:t>
            </a:r>
            <a:r>
              <a:rPr lang="en-US" sz="2200" dirty="0"/>
              <a:t> la </a:t>
            </a:r>
            <a:r>
              <a:rPr lang="en-US" sz="2200" dirty="0" err="1"/>
              <a:t>conectarea</a:t>
            </a:r>
            <a:r>
              <a:rPr lang="en-US" sz="2200" dirty="0"/>
              <a:t> </a:t>
            </a:r>
            <a:r>
              <a:rPr lang="en-US" sz="2200" dirty="0" err="1"/>
              <a:t>unui</a:t>
            </a:r>
            <a:r>
              <a:rPr lang="en-US" sz="2200" dirty="0"/>
              <a:t> client la server. </a:t>
            </a:r>
            <a:r>
              <a:rPr lang="en-US" sz="2200" dirty="0" err="1"/>
              <a:t>Clienții</a:t>
            </a:r>
            <a:r>
              <a:rPr lang="en-US" sz="2200" dirty="0"/>
              <a:t> pot </a:t>
            </a:r>
            <a:r>
              <a:rPr lang="en-US" sz="2200" dirty="0" err="1"/>
              <a:t>specifica</a:t>
            </a:r>
            <a:r>
              <a:rPr lang="en-US" sz="2200" dirty="0"/>
              <a:t> </a:t>
            </a:r>
            <a:r>
              <a:rPr lang="en-US" sz="2200" dirty="0" err="1"/>
              <a:t>argumente</a:t>
            </a:r>
            <a:r>
              <a:rPr lang="en-US" sz="2200" dirty="0"/>
              <a:t> de canal pentru a </a:t>
            </a:r>
            <a:r>
              <a:rPr lang="en-US" sz="2200" dirty="0" err="1"/>
              <a:t>modifica</a:t>
            </a:r>
            <a:r>
              <a:rPr lang="en-US" sz="2200" dirty="0"/>
              <a:t> </a:t>
            </a:r>
            <a:r>
              <a:rPr lang="en-US" sz="2200" dirty="0" err="1"/>
              <a:t>comportamentul</a:t>
            </a:r>
            <a:r>
              <a:rPr lang="en-US" sz="2200" dirty="0"/>
              <a:t> implicit al </a:t>
            </a:r>
            <a:r>
              <a:rPr lang="en-US" sz="2200" dirty="0" err="1"/>
              <a:t>acestuia</a:t>
            </a:r>
            <a:r>
              <a:rPr lang="en-US" sz="2200" dirty="0"/>
              <a:t>, cum </a:t>
            </a:r>
            <a:r>
              <a:rPr lang="en-US" sz="2200" dirty="0" err="1"/>
              <a:t>ar</a:t>
            </a:r>
            <a:r>
              <a:rPr lang="en-US" sz="2200" dirty="0"/>
              <a:t> fi </a:t>
            </a:r>
            <a:r>
              <a:rPr lang="en-US" sz="2200" dirty="0" err="1"/>
              <a:t>activarea</a:t>
            </a:r>
            <a:r>
              <a:rPr lang="en-US" sz="2200" dirty="0"/>
              <a:t> </a:t>
            </a:r>
            <a:r>
              <a:rPr lang="en-US" sz="2200" dirty="0" err="1"/>
              <a:t>sau</a:t>
            </a:r>
            <a:r>
              <a:rPr lang="en-US" sz="2200" dirty="0"/>
              <a:t> </a:t>
            </a:r>
            <a:r>
              <a:rPr lang="en-US" sz="2200" dirty="0" err="1"/>
              <a:t>dezactivarea</a:t>
            </a:r>
            <a:r>
              <a:rPr lang="en-US" sz="2200" dirty="0"/>
              <a:t> </a:t>
            </a:r>
            <a:r>
              <a:rPr lang="en-US" sz="2200" dirty="0" err="1"/>
              <a:t>compresiei</a:t>
            </a:r>
            <a:r>
              <a:rPr lang="en-US" sz="2200" dirty="0"/>
              <a:t> </a:t>
            </a:r>
            <a:r>
              <a:rPr lang="en-US" sz="2200" dirty="0" err="1"/>
              <a:t>mesajelor</a:t>
            </a:r>
            <a:r>
              <a:rPr lang="en-US" sz="2200" dirty="0"/>
              <a:t>. Un canal are stare, </a:t>
            </a:r>
            <a:r>
              <a:rPr lang="en-US" sz="2200" dirty="0" err="1"/>
              <a:t>inclusiv</a:t>
            </a:r>
            <a:r>
              <a:rPr lang="en-US" sz="2200" dirty="0"/>
              <a:t> </a:t>
            </a:r>
            <a:r>
              <a:rPr lang="en-US" sz="2200" dirty="0" err="1"/>
              <a:t>conectat</a:t>
            </a:r>
            <a:r>
              <a:rPr lang="en-US" sz="2200" dirty="0"/>
              <a:t> </a:t>
            </a:r>
            <a:r>
              <a:rPr lang="en-US" sz="2200" dirty="0" err="1"/>
              <a:t>și</a:t>
            </a:r>
            <a:r>
              <a:rPr lang="en-US" sz="2200" dirty="0"/>
              <a:t> </a:t>
            </a:r>
            <a:r>
              <a:rPr lang="en-US" sz="2200" dirty="0" err="1"/>
              <a:t>inactiv</a:t>
            </a:r>
            <a:r>
              <a:rPr lang="en-US" sz="2200" dirty="0"/>
              <a:t>. Modul </a:t>
            </a:r>
            <a:r>
              <a:rPr lang="en-US" sz="2200" dirty="0" err="1"/>
              <a:t>în</a:t>
            </a:r>
            <a:r>
              <a:rPr lang="en-US" sz="2200" dirty="0"/>
              <a:t> care </a:t>
            </a:r>
            <a:r>
              <a:rPr lang="en-US" sz="2200" dirty="0" err="1"/>
              <a:t>gRPC</a:t>
            </a:r>
            <a:r>
              <a:rPr lang="en-US" sz="2200" dirty="0"/>
              <a:t> se </a:t>
            </a:r>
            <a:r>
              <a:rPr lang="en-US" sz="2200" dirty="0" err="1"/>
              <a:t>ocupă</a:t>
            </a:r>
            <a:r>
              <a:rPr lang="en-US" sz="2200" dirty="0"/>
              <a:t> de </a:t>
            </a:r>
            <a:r>
              <a:rPr lang="en-US" sz="2200" dirty="0" err="1"/>
              <a:t>închiderea</a:t>
            </a:r>
            <a:r>
              <a:rPr lang="en-US" sz="2200" dirty="0"/>
              <a:t> </a:t>
            </a:r>
            <a:r>
              <a:rPr lang="en-US" sz="2200" dirty="0" err="1"/>
              <a:t>unui</a:t>
            </a:r>
            <a:r>
              <a:rPr lang="en-US" sz="2200" dirty="0"/>
              <a:t> canal </a:t>
            </a:r>
            <a:r>
              <a:rPr lang="en-US" sz="2200" dirty="0" err="1"/>
              <a:t>depinde</a:t>
            </a:r>
            <a:r>
              <a:rPr lang="en-US" sz="2200" dirty="0"/>
              <a:t> de </a:t>
            </a:r>
            <a:r>
              <a:rPr lang="en-US" sz="2200" dirty="0" err="1"/>
              <a:t>limbaj</a:t>
            </a:r>
            <a:r>
              <a:rPr lang="en-US" sz="2200" dirty="0"/>
              <a:t>. </a:t>
            </a:r>
            <a:r>
              <a:rPr lang="en-US" sz="2200" dirty="0" err="1"/>
              <a:t>Unele</a:t>
            </a:r>
            <a:r>
              <a:rPr lang="en-US" sz="2200" dirty="0"/>
              <a:t> </a:t>
            </a:r>
            <a:r>
              <a:rPr lang="en-US" sz="2200" dirty="0" err="1"/>
              <a:t>limbaje</a:t>
            </a:r>
            <a:r>
              <a:rPr lang="en-US" sz="2200" dirty="0"/>
              <a:t> permit, de </a:t>
            </a:r>
            <a:r>
              <a:rPr lang="en-US" sz="2200" dirty="0" err="1"/>
              <a:t>asemenea</a:t>
            </a:r>
            <a:r>
              <a:rPr lang="en-US" sz="2200" dirty="0"/>
              <a:t>, </a:t>
            </a:r>
            <a:r>
              <a:rPr lang="en-US" sz="2200" dirty="0" err="1"/>
              <a:t>interogarea</a:t>
            </a:r>
            <a:r>
              <a:rPr lang="en-US" sz="2200" dirty="0"/>
              <a:t> </a:t>
            </a:r>
            <a:r>
              <a:rPr lang="en-US" sz="2200" dirty="0" err="1"/>
              <a:t>stării</a:t>
            </a:r>
            <a:r>
              <a:rPr lang="en-US" sz="2200" dirty="0"/>
              <a:t> </a:t>
            </a:r>
            <a:r>
              <a:rPr lang="en-US" sz="2200" dirty="0" err="1"/>
              <a:t>canalului</a:t>
            </a:r>
            <a:r>
              <a:rPr lang="en-US" sz="2200" dirty="0"/>
              <a:t>.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AADC3778-A3B8-423A-A7B6-B6CBCA9C0A0B}"/>
              </a:ext>
            </a:extLst>
          </p:cNvPr>
          <p:cNvSpPr/>
          <p:nvPr/>
        </p:nvSpPr>
        <p:spPr>
          <a:xfrm>
            <a:off x="9881197" y="3743607"/>
            <a:ext cx="1811639" cy="1077363"/>
          </a:xfrm>
          <a:prstGeom prst="roundRect">
            <a:avLst/>
          </a:prstGeom>
          <a:ln>
            <a:solidFill>
              <a:schemeClr val="accent2">
                <a:lumMod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sz="1400" dirty="0"/>
              <a:t>Client Android (Java)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DA43584-7008-A572-0CB3-3475A1D95C91}"/>
              </a:ext>
            </a:extLst>
          </p:cNvPr>
          <p:cNvSpPr/>
          <p:nvPr/>
        </p:nvSpPr>
        <p:spPr>
          <a:xfrm>
            <a:off x="10010962" y="3845472"/>
            <a:ext cx="986829" cy="362139"/>
          </a:xfrm>
          <a:prstGeom prst="round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Stub </a:t>
            </a:r>
            <a:r>
              <a:rPr lang="en-US" sz="1400" dirty="0" err="1"/>
              <a:t>gRPC</a:t>
            </a:r>
            <a:endParaRPr lang="en-US" sz="1400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645E4E4-8992-3AFC-D269-A4801E22A258}"/>
              </a:ext>
            </a:extLst>
          </p:cNvPr>
          <p:cNvSpPr/>
          <p:nvPr/>
        </p:nvSpPr>
        <p:spPr>
          <a:xfrm>
            <a:off x="7218722" y="2890318"/>
            <a:ext cx="1811639" cy="1077363"/>
          </a:xfrm>
          <a:prstGeom prst="roundRect">
            <a:avLst/>
          </a:prstGeom>
          <a:ln>
            <a:solidFill>
              <a:schemeClr val="accent2">
                <a:lumMod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b"/>
          <a:lstStyle/>
          <a:p>
            <a:r>
              <a:rPr lang="en-US" sz="1400" dirty="0" err="1"/>
              <a:t>Serviciu</a:t>
            </a:r>
            <a:r>
              <a:rPr lang="en-US" sz="1400" dirty="0"/>
              <a:t> C++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A0F482B-AAFB-6959-7B14-C4A83B9A5DDE}"/>
              </a:ext>
            </a:extLst>
          </p:cNvPr>
          <p:cNvSpPr/>
          <p:nvPr/>
        </p:nvSpPr>
        <p:spPr>
          <a:xfrm>
            <a:off x="7344908" y="3033051"/>
            <a:ext cx="1121122" cy="362139"/>
          </a:xfrm>
          <a:prstGeom prst="round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Server </a:t>
            </a:r>
            <a:r>
              <a:rPr lang="en-US" sz="1400" dirty="0" err="1"/>
              <a:t>gRPC</a:t>
            </a:r>
            <a:endParaRPr lang="en-US" sz="1400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CC620F8-B40E-1926-141D-0EE0AF1EB6B9}"/>
              </a:ext>
            </a:extLst>
          </p:cNvPr>
          <p:cNvSpPr/>
          <p:nvPr/>
        </p:nvSpPr>
        <p:spPr>
          <a:xfrm>
            <a:off x="9881197" y="2034780"/>
            <a:ext cx="1811639" cy="1077363"/>
          </a:xfrm>
          <a:prstGeom prst="roundRect">
            <a:avLst/>
          </a:prstGeom>
          <a:ln>
            <a:solidFill>
              <a:schemeClr val="accent2">
                <a:lumMod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sz="1400" dirty="0"/>
              <a:t>Client Ruby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B035D8D-F3CC-72A5-F1BD-AB90FBA0B251}"/>
              </a:ext>
            </a:extLst>
          </p:cNvPr>
          <p:cNvSpPr/>
          <p:nvPr/>
        </p:nvSpPr>
        <p:spPr>
          <a:xfrm>
            <a:off x="10010962" y="2136645"/>
            <a:ext cx="986829" cy="362139"/>
          </a:xfrm>
          <a:prstGeom prst="round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Stub </a:t>
            </a:r>
            <a:r>
              <a:rPr lang="en-US" sz="1400" dirty="0" err="1"/>
              <a:t>gRPC</a:t>
            </a:r>
            <a:endParaRPr lang="en-US" sz="1400" dirty="0"/>
          </a:p>
        </p:txBody>
      </p:sp>
      <p:cxnSp>
        <p:nvCxnSpPr>
          <p:cNvPr id="10" name="Connector: Curved 9">
            <a:extLst>
              <a:ext uri="{FF2B5EF4-FFF2-40B4-BE49-F238E27FC236}">
                <a16:creationId xmlns:a16="http://schemas.microsoft.com/office/drawing/2014/main" id="{27F634F3-090B-A456-FC1D-414D5F3C038B}"/>
              </a:ext>
            </a:extLst>
          </p:cNvPr>
          <p:cNvCxnSpPr>
            <a:stCxn id="9" idx="1"/>
            <a:endCxn id="7" idx="0"/>
          </p:cNvCxnSpPr>
          <p:nvPr/>
        </p:nvCxnSpPr>
        <p:spPr>
          <a:xfrm rot="10800000" flipV="1">
            <a:off x="7905470" y="2317715"/>
            <a:ext cx="2105493" cy="715336"/>
          </a:xfrm>
          <a:prstGeom prst="curvedConnector2">
            <a:avLst/>
          </a:prstGeom>
          <a:ln w="25400">
            <a:solidFill>
              <a:schemeClr val="accent2">
                <a:lumMod val="50000"/>
              </a:schemeClr>
            </a:solidFill>
            <a:tailEnd type="triangle" w="lg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Curved 10">
            <a:extLst>
              <a:ext uri="{FF2B5EF4-FFF2-40B4-BE49-F238E27FC236}">
                <a16:creationId xmlns:a16="http://schemas.microsoft.com/office/drawing/2014/main" id="{9A6788CB-14DB-4DFA-1EB3-38792BE9476C}"/>
              </a:ext>
            </a:extLst>
          </p:cNvPr>
          <p:cNvCxnSpPr>
            <a:cxnSpLocks/>
            <a:stCxn id="7" idx="3"/>
            <a:endCxn id="9" idx="2"/>
          </p:cNvCxnSpPr>
          <p:nvPr/>
        </p:nvCxnSpPr>
        <p:spPr>
          <a:xfrm flipV="1">
            <a:off x="8466030" y="2498784"/>
            <a:ext cx="2038347" cy="715337"/>
          </a:xfrm>
          <a:prstGeom prst="curvedConnector2">
            <a:avLst/>
          </a:prstGeom>
          <a:ln w="25400">
            <a:solidFill>
              <a:schemeClr val="accent2">
                <a:lumMod val="50000"/>
              </a:schemeClr>
            </a:solidFill>
            <a:tailEnd type="triangle" w="lg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Curved 11">
            <a:extLst>
              <a:ext uri="{FF2B5EF4-FFF2-40B4-BE49-F238E27FC236}">
                <a16:creationId xmlns:a16="http://schemas.microsoft.com/office/drawing/2014/main" id="{09205334-838E-0382-75B3-9D048196603D}"/>
              </a:ext>
            </a:extLst>
          </p:cNvPr>
          <p:cNvCxnSpPr>
            <a:cxnSpLocks/>
            <a:stCxn id="4" idx="0"/>
          </p:cNvCxnSpPr>
          <p:nvPr/>
        </p:nvCxnSpPr>
        <p:spPr>
          <a:xfrm rot="16200000" flipV="1">
            <a:off x="9240895" y="2581989"/>
            <a:ext cx="488618" cy="2038347"/>
          </a:xfrm>
          <a:prstGeom prst="curvedConnector2">
            <a:avLst/>
          </a:prstGeom>
          <a:ln w="25400">
            <a:solidFill>
              <a:schemeClr val="accent2">
                <a:lumMod val="50000"/>
              </a:schemeClr>
            </a:solidFill>
            <a:tailEnd type="triangle" w="lg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Curved 12">
            <a:extLst>
              <a:ext uri="{FF2B5EF4-FFF2-40B4-BE49-F238E27FC236}">
                <a16:creationId xmlns:a16="http://schemas.microsoft.com/office/drawing/2014/main" id="{945CCE08-6A0C-7905-6A12-9A7CFF33C5F3}"/>
              </a:ext>
            </a:extLst>
          </p:cNvPr>
          <p:cNvCxnSpPr>
            <a:cxnSpLocks/>
            <a:stCxn id="7" idx="2"/>
            <a:endCxn id="4" idx="1"/>
          </p:cNvCxnSpPr>
          <p:nvPr/>
        </p:nvCxnSpPr>
        <p:spPr>
          <a:xfrm rot="16200000" flipH="1">
            <a:off x="8642539" y="2658119"/>
            <a:ext cx="631352" cy="2105493"/>
          </a:xfrm>
          <a:prstGeom prst="curvedConnector2">
            <a:avLst/>
          </a:prstGeom>
          <a:ln w="25400">
            <a:solidFill>
              <a:schemeClr val="accent2">
                <a:lumMod val="50000"/>
              </a:schemeClr>
            </a:solidFill>
            <a:tailEnd type="triangle" w="lg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3830EEE-2CE5-0005-0E92-A21F4CBE764A}"/>
              </a:ext>
            </a:extLst>
          </p:cNvPr>
          <p:cNvSpPr txBox="1"/>
          <p:nvPr/>
        </p:nvSpPr>
        <p:spPr>
          <a:xfrm rot="20648531">
            <a:off x="7895755" y="2203888"/>
            <a:ext cx="1634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Cerere</a:t>
            </a:r>
            <a:r>
              <a:rPr lang="en-US" sz="1200" dirty="0"/>
              <a:t> Protocol Buffers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30FAAC8-277E-55B0-718C-EE9D86BB0998}"/>
              </a:ext>
            </a:extLst>
          </p:cNvPr>
          <p:cNvSpPr txBox="1"/>
          <p:nvPr/>
        </p:nvSpPr>
        <p:spPr>
          <a:xfrm rot="20648531">
            <a:off x="8536953" y="2737013"/>
            <a:ext cx="17391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Răspuns</a:t>
            </a:r>
            <a:r>
              <a:rPr lang="en-US" sz="1200" dirty="0"/>
              <a:t> Protocol Buffers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C5411D2-52E2-40D7-04E5-C929B39DC7E9}"/>
              </a:ext>
            </a:extLst>
          </p:cNvPr>
          <p:cNvSpPr txBox="1"/>
          <p:nvPr/>
        </p:nvSpPr>
        <p:spPr>
          <a:xfrm rot="946860">
            <a:off x="9243383" y="3320331"/>
            <a:ext cx="1634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Cerere</a:t>
            </a:r>
            <a:r>
              <a:rPr lang="en-US" sz="1200" dirty="0"/>
              <a:t> Protocol Buffers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A6BAE34-2824-5861-6AEA-A4A3A9DC7B98}"/>
              </a:ext>
            </a:extLst>
          </p:cNvPr>
          <p:cNvSpPr txBox="1"/>
          <p:nvPr/>
        </p:nvSpPr>
        <p:spPr>
          <a:xfrm rot="865775">
            <a:off x="8190663" y="3593795"/>
            <a:ext cx="17391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Răspuns</a:t>
            </a:r>
            <a:r>
              <a:rPr lang="en-US" sz="1200" dirty="0"/>
              <a:t> Protocol Buffers</a:t>
            </a:r>
          </a:p>
        </p:txBody>
      </p:sp>
    </p:spTree>
    <p:extLst>
      <p:ext uri="{BB962C8B-B14F-4D97-AF65-F5344CB8AC3E}">
        <p14:creationId xmlns:p14="http://schemas.microsoft.com/office/powerpoint/2010/main" val="3835609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7" grpId="0" animBg="1"/>
      <p:bldP spid="8" grpId="0" animBg="1"/>
      <p:bldP spid="9" grpId="0" animBg="1"/>
      <p:bldP spid="14" grpId="0"/>
      <p:bldP spid="17" grpId="0"/>
      <p:bldP spid="18" grpId="0"/>
      <p:bldP spid="19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 err="1"/>
              <a:t>Tipuri</a:t>
            </a:r>
            <a:r>
              <a:rPr lang="en-US" altLang="en-US" dirty="0"/>
              <a:t> de </a:t>
            </a:r>
            <a:r>
              <a:rPr lang="en-US" altLang="en-US" dirty="0" err="1"/>
              <a:t>servicii</a:t>
            </a:r>
            <a:r>
              <a:rPr lang="en-US" altLang="en-US" dirty="0"/>
              <a:t> </a:t>
            </a:r>
            <a:r>
              <a:rPr lang="en-US" altLang="en-US" dirty="0" err="1"/>
              <a:t>gRPC</a:t>
            </a:r>
            <a:r>
              <a:rPr lang="en-US" altLang="en-US" dirty="0"/>
              <a:t> (II)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A2DBF87-F7A8-DF04-1731-F42EF7FFAC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4266" y="1801640"/>
            <a:ext cx="11719148" cy="5040402"/>
          </a:xfrm>
        </p:spPr>
        <p:txBody>
          <a:bodyPr>
            <a:normAutofit fontScale="62500" lnSpcReduction="2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200" b="1" dirty="0" err="1"/>
              <a:t>Servicii</a:t>
            </a:r>
            <a:r>
              <a:rPr lang="en-US" sz="4200" b="1" dirty="0"/>
              <a:t> unare </a:t>
            </a:r>
            <a:r>
              <a:rPr lang="en-US" sz="4200" dirty="0" err="1"/>
              <a:t>în</a:t>
            </a:r>
            <a:r>
              <a:rPr lang="en-US" sz="4200" dirty="0"/>
              <a:t> care </a:t>
            </a:r>
            <a:r>
              <a:rPr lang="en-US" sz="4200" dirty="0" err="1"/>
              <a:t>clientul</a:t>
            </a:r>
            <a:r>
              <a:rPr lang="en-US" sz="4200" dirty="0"/>
              <a:t> </a:t>
            </a:r>
            <a:r>
              <a:rPr lang="en-US" sz="4200" dirty="0" err="1"/>
              <a:t>trimite</a:t>
            </a:r>
            <a:r>
              <a:rPr lang="en-US" sz="4200" dirty="0"/>
              <a:t> o </a:t>
            </a:r>
            <a:r>
              <a:rPr lang="en-US" sz="4200" dirty="0" err="1"/>
              <a:t>singură</a:t>
            </a:r>
            <a:r>
              <a:rPr lang="en-US" sz="4200" dirty="0"/>
              <a:t> </a:t>
            </a:r>
            <a:r>
              <a:rPr lang="en-US" sz="4200" dirty="0" err="1"/>
              <a:t>cerere</a:t>
            </a:r>
            <a:r>
              <a:rPr lang="en-US" sz="4200" dirty="0"/>
              <a:t> </a:t>
            </a:r>
            <a:r>
              <a:rPr lang="en-US" sz="4200" dirty="0" err="1"/>
              <a:t>către</a:t>
            </a:r>
            <a:r>
              <a:rPr lang="en-US" sz="4200" dirty="0"/>
              <a:t> server </a:t>
            </a:r>
            <a:r>
              <a:rPr lang="en-US" sz="4200" dirty="0" err="1"/>
              <a:t>și</a:t>
            </a:r>
            <a:r>
              <a:rPr lang="en-US" sz="4200" dirty="0"/>
              <a:t> </a:t>
            </a:r>
            <a:r>
              <a:rPr lang="en-US" sz="4200" dirty="0" err="1"/>
              <a:t>primește</a:t>
            </a:r>
            <a:r>
              <a:rPr lang="en-US" sz="4200" dirty="0"/>
              <a:t> un </a:t>
            </a:r>
            <a:r>
              <a:rPr lang="en-US" sz="4200" dirty="0" err="1"/>
              <a:t>singur</a:t>
            </a:r>
            <a:r>
              <a:rPr lang="en-US" sz="4200" dirty="0"/>
              <a:t> </a:t>
            </a:r>
            <a:r>
              <a:rPr lang="en-US" sz="4200" dirty="0" err="1"/>
              <a:t>răspuns</a:t>
            </a:r>
            <a:r>
              <a:rPr lang="en-US" sz="4200" dirty="0"/>
              <a:t> </a:t>
            </a:r>
            <a:r>
              <a:rPr lang="en-US" sz="4200" dirty="0" err="1"/>
              <a:t>înapoi</a:t>
            </a:r>
            <a:r>
              <a:rPr lang="en-US" sz="4200" dirty="0"/>
              <a:t>, la </a:t>
            </a:r>
            <a:r>
              <a:rPr lang="en-US" sz="4200" dirty="0" err="1"/>
              <a:t>fel</a:t>
            </a:r>
            <a:r>
              <a:rPr lang="en-US" sz="4200" dirty="0"/>
              <a:t> ca un </a:t>
            </a:r>
            <a:r>
              <a:rPr lang="en-US" sz="4200" dirty="0" err="1"/>
              <a:t>apel</a:t>
            </a:r>
            <a:r>
              <a:rPr lang="en-US" sz="4200" dirty="0"/>
              <a:t> </a:t>
            </a:r>
            <a:r>
              <a:rPr lang="en-US" sz="4200" dirty="0" err="1"/>
              <a:t>funcțional</a:t>
            </a:r>
            <a:r>
              <a:rPr lang="en-US" sz="4200" dirty="0"/>
              <a:t> normal. [Request / Response – transmit / </a:t>
            </a:r>
            <a:r>
              <a:rPr lang="en-US" sz="4200" dirty="0" err="1"/>
              <a:t>primesc</a:t>
            </a:r>
            <a:r>
              <a:rPr lang="en-US" sz="4200" dirty="0"/>
              <a:t> un tip de date. {0..1} / {0..1}]: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800100" lvl="1" indent="-342900">
              <a:buFont typeface="+mj-lt"/>
              <a:buAutoNum type="arabicPeriod"/>
            </a:pPr>
            <a:r>
              <a:rPr lang="en-US" sz="3800" dirty="0" err="1"/>
              <a:t>Odată</a:t>
            </a:r>
            <a:r>
              <a:rPr lang="en-US" sz="3800" dirty="0"/>
              <a:t> </a:t>
            </a:r>
            <a:r>
              <a:rPr lang="en-US" sz="3800" dirty="0" err="1"/>
              <a:t>ce</a:t>
            </a:r>
            <a:r>
              <a:rPr lang="en-US" sz="3800" dirty="0"/>
              <a:t> </a:t>
            </a:r>
            <a:r>
              <a:rPr lang="en-US" sz="3800" dirty="0" err="1"/>
              <a:t>clientul</a:t>
            </a:r>
            <a:r>
              <a:rPr lang="en-US" sz="3800" dirty="0"/>
              <a:t> </a:t>
            </a:r>
            <a:r>
              <a:rPr lang="en-US" sz="3800" dirty="0" err="1"/>
              <a:t>apelează</a:t>
            </a:r>
            <a:r>
              <a:rPr lang="en-US" sz="3800" dirty="0"/>
              <a:t> o </a:t>
            </a:r>
            <a:r>
              <a:rPr lang="en-US" sz="3800" dirty="0" err="1"/>
              <a:t>metodă</a:t>
            </a:r>
            <a:r>
              <a:rPr lang="en-US" sz="3800" dirty="0"/>
              <a:t> stub, </a:t>
            </a:r>
            <a:r>
              <a:rPr lang="en-US" sz="3800" dirty="0" err="1"/>
              <a:t>serverul</a:t>
            </a:r>
            <a:r>
              <a:rPr lang="en-US" sz="3800" dirty="0"/>
              <a:t> </a:t>
            </a:r>
            <a:r>
              <a:rPr lang="en-US" sz="3800" dirty="0" err="1"/>
              <a:t>este</a:t>
            </a:r>
            <a:r>
              <a:rPr lang="en-US" sz="3800" dirty="0"/>
              <a:t> </a:t>
            </a:r>
            <a:r>
              <a:rPr lang="en-US" sz="3800" dirty="0" err="1"/>
              <a:t>notificat</a:t>
            </a:r>
            <a:r>
              <a:rPr lang="en-US" sz="3800" dirty="0"/>
              <a:t> </a:t>
            </a:r>
            <a:r>
              <a:rPr lang="en-US" sz="3800" dirty="0" err="1"/>
              <a:t>că</a:t>
            </a:r>
            <a:r>
              <a:rPr lang="en-US" sz="3800" dirty="0"/>
              <a:t> </a:t>
            </a:r>
            <a:r>
              <a:rPr lang="en-US" sz="3800" dirty="0" err="1"/>
              <a:t>serviciul</a:t>
            </a:r>
            <a:r>
              <a:rPr lang="en-US" sz="3800" dirty="0"/>
              <a:t> a </a:t>
            </a:r>
            <a:r>
              <a:rPr lang="en-US" sz="3800" dirty="0" err="1"/>
              <a:t>fost</a:t>
            </a:r>
            <a:r>
              <a:rPr lang="en-US" sz="3800" dirty="0"/>
              <a:t> </a:t>
            </a:r>
            <a:r>
              <a:rPr lang="en-US" sz="3800" dirty="0" err="1"/>
              <a:t>invocat</a:t>
            </a:r>
            <a:r>
              <a:rPr lang="en-US" sz="3800" dirty="0"/>
              <a:t> cu </a:t>
            </a:r>
            <a:r>
              <a:rPr lang="en-US" sz="3800" dirty="0" err="1"/>
              <a:t>metadatele</a:t>
            </a:r>
            <a:r>
              <a:rPr lang="en-US" sz="3800" dirty="0"/>
              <a:t> </a:t>
            </a:r>
            <a:r>
              <a:rPr lang="en-US" sz="3800" dirty="0" err="1"/>
              <a:t>clientului</a:t>
            </a:r>
            <a:r>
              <a:rPr lang="en-US" sz="3800" dirty="0"/>
              <a:t> pentru </a:t>
            </a:r>
            <a:r>
              <a:rPr lang="en-US" sz="3800" dirty="0" err="1"/>
              <a:t>acest</a:t>
            </a:r>
            <a:r>
              <a:rPr lang="en-US" sz="3800" dirty="0"/>
              <a:t> </a:t>
            </a:r>
            <a:r>
              <a:rPr lang="en-US" sz="3800" dirty="0" err="1"/>
              <a:t>apel</a:t>
            </a:r>
            <a:r>
              <a:rPr lang="en-US" sz="3800" dirty="0"/>
              <a:t>, </a:t>
            </a:r>
            <a:r>
              <a:rPr lang="en-US" sz="3800" dirty="0" err="1"/>
              <a:t>numele</a:t>
            </a:r>
            <a:r>
              <a:rPr lang="en-US" sz="3800" dirty="0"/>
              <a:t> </a:t>
            </a:r>
            <a:r>
              <a:rPr lang="en-US" sz="3800" dirty="0" err="1"/>
              <a:t>metodei</a:t>
            </a:r>
            <a:r>
              <a:rPr lang="en-US" sz="3800" dirty="0"/>
              <a:t> </a:t>
            </a:r>
            <a:r>
              <a:rPr lang="en-US" sz="3800" dirty="0" err="1"/>
              <a:t>și</a:t>
            </a:r>
            <a:r>
              <a:rPr lang="en-US" sz="3800" dirty="0"/>
              <a:t> deadline-</a:t>
            </a:r>
            <a:r>
              <a:rPr lang="en-US" sz="3800" dirty="0" err="1"/>
              <a:t>ul</a:t>
            </a:r>
            <a:r>
              <a:rPr lang="en-US" sz="3800" dirty="0"/>
              <a:t> </a:t>
            </a:r>
            <a:r>
              <a:rPr lang="en-US" sz="3800" dirty="0" err="1"/>
              <a:t>specificat</a:t>
            </a:r>
            <a:r>
              <a:rPr lang="en-US" sz="3800" dirty="0"/>
              <a:t>, </a:t>
            </a:r>
            <a:r>
              <a:rPr lang="en-US" sz="3800" dirty="0" err="1"/>
              <a:t>dacă</a:t>
            </a:r>
            <a:r>
              <a:rPr lang="en-US" sz="3800" dirty="0"/>
              <a:t> </a:t>
            </a:r>
            <a:r>
              <a:rPr lang="en-US" sz="3800" dirty="0" err="1"/>
              <a:t>este</a:t>
            </a:r>
            <a:r>
              <a:rPr lang="en-US" sz="3800" dirty="0"/>
              <a:t> </a:t>
            </a:r>
            <a:r>
              <a:rPr lang="en-US" sz="3800" dirty="0" err="1"/>
              <a:t>cazul</a:t>
            </a:r>
            <a:r>
              <a:rPr lang="en-US" sz="3800" dirty="0"/>
              <a:t>;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3800" dirty="0" err="1"/>
              <a:t>Serverul</a:t>
            </a:r>
            <a:r>
              <a:rPr lang="en-US" sz="3800" dirty="0"/>
              <a:t> poate fie </a:t>
            </a:r>
            <a:r>
              <a:rPr lang="en-US" sz="3800" dirty="0" err="1"/>
              <a:t>să</a:t>
            </a:r>
            <a:r>
              <a:rPr lang="en-US" sz="3800" dirty="0"/>
              <a:t> </a:t>
            </a:r>
            <a:r>
              <a:rPr lang="en-US" sz="3800" dirty="0" err="1"/>
              <a:t>trimită</a:t>
            </a:r>
            <a:r>
              <a:rPr lang="en-US" sz="3800" dirty="0"/>
              <a:t> </a:t>
            </a:r>
            <a:r>
              <a:rPr lang="en-US" sz="3800" dirty="0" err="1"/>
              <a:t>înapoi</a:t>
            </a:r>
            <a:r>
              <a:rPr lang="en-US" sz="3800" dirty="0"/>
              <a:t> </a:t>
            </a:r>
            <a:r>
              <a:rPr lang="en-US" sz="3800" dirty="0" err="1"/>
              <a:t>propriile</a:t>
            </a:r>
            <a:r>
              <a:rPr lang="en-US" sz="3800" dirty="0"/>
              <a:t> metadate </a:t>
            </a:r>
            <a:r>
              <a:rPr lang="en-US" sz="3800" dirty="0" err="1"/>
              <a:t>inițiale</a:t>
            </a:r>
            <a:r>
              <a:rPr lang="en-US" sz="3800" dirty="0"/>
              <a:t> (care trebuie </a:t>
            </a:r>
            <a:r>
              <a:rPr lang="en-US" sz="3800" dirty="0" err="1"/>
              <a:t>trimise</a:t>
            </a:r>
            <a:r>
              <a:rPr lang="en-US" sz="3800" dirty="0"/>
              <a:t> </a:t>
            </a:r>
            <a:r>
              <a:rPr lang="en-US" sz="3800" dirty="0" err="1"/>
              <a:t>înainte</a:t>
            </a:r>
            <a:r>
              <a:rPr lang="en-US" sz="3800" dirty="0"/>
              <a:t> de </a:t>
            </a:r>
            <a:r>
              <a:rPr lang="en-US" sz="3800" dirty="0" err="1"/>
              <a:t>orice</a:t>
            </a:r>
            <a:r>
              <a:rPr lang="en-US" sz="3800" dirty="0"/>
              <a:t> </a:t>
            </a:r>
            <a:r>
              <a:rPr lang="en-US" sz="3800" dirty="0" err="1"/>
              <a:t>răspuns</a:t>
            </a:r>
            <a:r>
              <a:rPr lang="en-US" sz="3800" dirty="0"/>
              <a:t>) </a:t>
            </a:r>
            <a:r>
              <a:rPr lang="en-US" sz="3800" dirty="0" err="1"/>
              <a:t>imediat</a:t>
            </a:r>
            <a:r>
              <a:rPr lang="en-US" sz="3800" dirty="0"/>
              <a:t>, fie </a:t>
            </a:r>
            <a:r>
              <a:rPr lang="en-US" sz="3800" dirty="0" err="1"/>
              <a:t>să</a:t>
            </a:r>
            <a:r>
              <a:rPr lang="en-US" sz="3800" dirty="0"/>
              <a:t> </a:t>
            </a:r>
            <a:r>
              <a:rPr lang="en-US" sz="3800" dirty="0" err="1"/>
              <a:t>aștepte</a:t>
            </a:r>
            <a:r>
              <a:rPr lang="en-US" sz="3800" dirty="0"/>
              <a:t> </a:t>
            </a:r>
            <a:r>
              <a:rPr lang="en-US" sz="3800" dirty="0" err="1"/>
              <a:t>mesajul</a:t>
            </a:r>
            <a:r>
              <a:rPr lang="en-US" sz="3800" dirty="0"/>
              <a:t> de </a:t>
            </a:r>
            <a:r>
              <a:rPr lang="en-US" sz="3800" dirty="0" err="1"/>
              <a:t>solicitare</a:t>
            </a:r>
            <a:r>
              <a:rPr lang="en-US" sz="3800" dirty="0"/>
              <a:t> al </a:t>
            </a:r>
            <a:r>
              <a:rPr lang="en-US" sz="3800" dirty="0" err="1"/>
              <a:t>clientului</a:t>
            </a:r>
            <a:r>
              <a:rPr lang="en-US" sz="3800" dirty="0"/>
              <a:t>, </a:t>
            </a:r>
            <a:r>
              <a:rPr lang="en-US" sz="3800" dirty="0" err="1"/>
              <a:t>ceea</a:t>
            </a:r>
            <a:r>
              <a:rPr lang="en-US" sz="3800" dirty="0"/>
              <a:t> </a:t>
            </a:r>
            <a:r>
              <a:rPr lang="en-US" sz="3800" dirty="0" err="1"/>
              <a:t>ce</a:t>
            </a:r>
            <a:r>
              <a:rPr lang="en-US" sz="3800" dirty="0"/>
              <a:t> se </a:t>
            </a:r>
            <a:r>
              <a:rPr lang="en-US" sz="3800" dirty="0" err="1"/>
              <a:t>întâmplă</a:t>
            </a:r>
            <a:r>
              <a:rPr lang="en-US" sz="3800" dirty="0"/>
              <a:t> </a:t>
            </a:r>
            <a:r>
              <a:rPr lang="en-US" sz="3800" dirty="0" err="1"/>
              <a:t>mai</a:t>
            </a:r>
            <a:r>
              <a:rPr lang="en-US" sz="3800" dirty="0"/>
              <a:t> </a:t>
            </a:r>
            <a:r>
              <a:rPr lang="en-US" sz="3800" dirty="0" err="1"/>
              <a:t>întâi</a:t>
            </a:r>
            <a:r>
              <a:rPr lang="en-US" sz="3800" dirty="0"/>
              <a:t> </a:t>
            </a:r>
            <a:r>
              <a:rPr lang="en-US" sz="3800" dirty="0" err="1"/>
              <a:t>fiind</a:t>
            </a:r>
            <a:r>
              <a:rPr lang="en-US" sz="3800" dirty="0"/>
              <a:t> specific </a:t>
            </a:r>
            <a:r>
              <a:rPr lang="en-US" sz="3800" dirty="0" err="1"/>
              <a:t>aplicației</a:t>
            </a:r>
            <a:r>
              <a:rPr lang="en-US" sz="3800" dirty="0"/>
              <a:t>;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3800" dirty="0" err="1"/>
              <a:t>Odată</a:t>
            </a:r>
            <a:r>
              <a:rPr lang="en-US" sz="3800" dirty="0"/>
              <a:t> </a:t>
            </a:r>
            <a:r>
              <a:rPr lang="en-US" sz="3800" dirty="0" err="1"/>
              <a:t>ce</a:t>
            </a:r>
            <a:r>
              <a:rPr lang="en-US" sz="3800" dirty="0"/>
              <a:t> </a:t>
            </a:r>
            <a:r>
              <a:rPr lang="en-US" sz="3800" dirty="0" err="1"/>
              <a:t>serverul</a:t>
            </a:r>
            <a:r>
              <a:rPr lang="en-US" sz="3800" dirty="0"/>
              <a:t> </a:t>
            </a:r>
            <a:r>
              <a:rPr lang="en-US" sz="3800" dirty="0" err="1"/>
              <a:t>primește</a:t>
            </a:r>
            <a:r>
              <a:rPr lang="en-US" sz="3800" dirty="0"/>
              <a:t> </a:t>
            </a:r>
            <a:r>
              <a:rPr lang="en-US" sz="3800" dirty="0" err="1"/>
              <a:t>mesajul</a:t>
            </a:r>
            <a:r>
              <a:rPr lang="en-US" sz="3800" dirty="0"/>
              <a:t> de </a:t>
            </a:r>
            <a:r>
              <a:rPr lang="en-US" sz="3800" dirty="0" err="1"/>
              <a:t>solicitare</a:t>
            </a:r>
            <a:r>
              <a:rPr lang="en-US" sz="3800" dirty="0"/>
              <a:t> al </a:t>
            </a:r>
            <a:r>
              <a:rPr lang="en-US" sz="3800" dirty="0" err="1"/>
              <a:t>clientului</a:t>
            </a:r>
            <a:r>
              <a:rPr lang="en-US" sz="3800" dirty="0"/>
              <a:t>, face </a:t>
            </a:r>
            <a:r>
              <a:rPr lang="en-US" sz="3800" dirty="0" err="1"/>
              <a:t>orice</a:t>
            </a:r>
            <a:r>
              <a:rPr lang="en-US" sz="3800" dirty="0"/>
              <a:t> </a:t>
            </a:r>
            <a:r>
              <a:rPr lang="en-US" sz="3800" dirty="0" err="1"/>
              <a:t>lucru</a:t>
            </a:r>
            <a:r>
              <a:rPr lang="en-US" sz="3800" dirty="0"/>
              <a:t> </a:t>
            </a:r>
            <a:r>
              <a:rPr lang="en-US" sz="3800" dirty="0" err="1"/>
              <a:t>este</a:t>
            </a:r>
            <a:r>
              <a:rPr lang="en-US" sz="3800" dirty="0"/>
              <a:t> </a:t>
            </a:r>
            <a:r>
              <a:rPr lang="en-US" sz="3800" dirty="0" err="1"/>
              <a:t>necesar</a:t>
            </a:r>
            <a:r>
              <a:rPr lang="en-US" sz="3800" dirty="0"/>
              <a:t> pentru a </a:t>
            </a:r>
            <a:r>
              <a:rPr lang="en-US" sz="3800" dirty="0" err="1"/>
              <a:t>crea</a:t>
            </a:r>
            <a:r>
              <a:rPr lang="en-US" sz="3800" dirty="0"/>
              <a:t> </a:t>
            </a:r>
            <a:r>
              <a:rPr lang="en-US" sz="3800" dirty="0" err="1"/>
              <a:t>și</a:t>
            </a:r>
            <a:r>
              <a:rPr lang="en-US" sz="3800" dirty="0"/>
              <a:t> a </a:t>
            </a:r>
            <a:r>
              <a:rPr lang="en-US" sz="3800" dirty="0" err="1"/>
              <a:t>completa</a:t>
            </a:r>
            <a:r>
              <a:rPr lang="en-US" sz="3800" dirty="0"/>
              <a:t> un </a:t>
            </a:r>
            <a:r>
              <a:rPr lang="en-US" sz="3800" dirty="0" err="1"/>
              <a:t>răspuns</a:t>
            </a:r>
            <a:r>
              <a:rPr lang="en-US" sz="3800" dirty="0"/>
              <a:t>. </a:t>
            </a:r>
            <a:r>
              <a:rPr lang="en-US" sz="3800" dirty="0" err="1"/>
              <a:t>Răspunsul</a:t>
            </a:r>
            <a:r>
              <a:rPr lang="en-US" sz="3800" dirty="0"/>
              <a:t> </a:t>
            </a:r>
            <a:r>
              <a:rPr lang="en-US" sz="3800" dirty="0" err="1"/>
              <a:t>este</a:t>
            </a:r>
            <a:r>
              <a:rPr lang="en-US" sz="3800" dirty="0"/>
              <a:t> apoi </a:t>
            </a:r>
            <a:r>
              <a:rPr lang="en-US" sz="3800" dirty="0" err="1"/>
              <a:t>returnat</a:t>
            </a:r>
            <a:r>
              <a:rPr lang="en-US" sz="3800" dirty="0"/>
              <a:t> </a:t>
            </a:r>
            <a:r>
              <a:rPr lang="en-US" sz="3800" dirty="0" err="1"/>
              <a:t>clientului</a:t>
            </a:r>
            <a:r>
              <a:rPr lang="en-US" sz="3800" dirty="0"/>
              <a:t> (</a:t>
            </a:r>
            <a:r>
              <a:rPr lang="en-US" sz="3800" dirty="0" err="1"/>
              <a:t>dacă</a:t>
            </a:r>
            <a:r>
              <a:rPr lang="en-US" sz="3800" dirty="0"/>
              <a:t> are </a:t>
            </a:r>
            <a:r>
              <a:rPr lang="en-US" sz="3800" dirty="0" err="1"/>
              <a:t>succes</a:t>
            </a:r>
            <a:r>
              <a:rPr lang="en-US" sz="3800" dirty="0"/>
              <a:t>) </a:t>
            </a:r>
            <a:r>
              <a:rPr lang="en-US" sz="3800" dirty="0" err="1"/>
              <a:t>împreună</a:t>
            </a:r>
            <a:r>
              <a:rPr lang="en-US" sz="3800" dirty="0"/>
              <a:t> cu </a:t>
            </a:r>
            <a:r>
              <a:rPr lang="en-US" sz="3800" dirty="0" err="1"/>
              <a:t>detaliile</a:t>
            </a:r>
            <a:r>
              <a:rPr lang="en-US" sz="3800" dirty="0"/>
              <a:t> de stare (cod de stare </a:t>
            </a:r>
            <a:r>
              <a:rPr lang="en-US" sz="3800" dirty="0" err="1"/>
              <a:t>și</a:t>
            </a:r>
            <a:r>
              <a:rPr lang="en-US" sz="3800" dirty="0"/>
              <a:t> </a:t>
            </a:r>
            <a:r>
              <a:rPr lang="en-US" sz="3800" dirty="0" err="1"/>
              <a:t>mesaj</a:t>
            </a:r>
            <a:r>
              <a:rPr lang="en-US" sz="3800" dirty="0"/>
              <a:t> de stare </a:t>
            </a:r>
            <a:r>
              <a:rPr lang="en-US" sz="3800" dirty="0" err="1"/>
              <a:t>opțional</a:t>
            </a:r>
            <a:r>
              <a:rPr lang="en-US" sz="3800" dirty="0"/>
              <a:t>) </a:t>
            </a:r>
            <a:r>
              <a:rPr lang="en-US" sz="3800" dirty="0" err="1"/>
              <a:t>și</a:t>
            </a:r>
            <a:r>
              <a:rPr lang="en-US" sz="3800" dirty="0"/>
              <a:t> metadate </a:t>
            </a:r>
            <a:r>
              <a:rPr lang="en-US" sz="3800" dirty="0" err="1"/>
              <a:t>opționale</a:t>
            </a:r>
            <a:r>
              <a:rPr lang="en-US" sz="3800" dirty="0"/>
              <a:t> de </a:t>
            </a:r>
            <a:r>
              <a:rPr lang="en-US" sz="3800" dirty="0" err="1"/>
              <a:t>finalizare</a:t>
            </a:r>
            <a:r>
              <a:rPr lang="en-US" sz="3800" dirty="0"/>
              <a:t>;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3800" dirty="0" err="1"/>
              <a:t>Dacă</a:t>
            </a:r>
            <a:r>
              <a:rPr lang="en-US" sz="3800" dirty="0"/>
              <a:t> </a:t>
            </a:r>
            <a:r>
              <a:rPr lang="en-US" sz="3800" dirty="0" err="1"/>
              <a:t>starea</a:t>
            </a:r>
            <a:r>
              <a:rPr lang="en-US" sz="3800" dirty="0"/>
              <a:t> </a:t>
            </a:r>
            <a:r>
              <a:rPr lang="en-US" sz="3800" dirty="0" err="1"/>
              <a:t>răspunsului</a:t>
            </a:r>
            <a:r>
              <a:rPr lang="en-US" sz="3800" dirty="0"/>
              <a:t> </a:t>
            </a:r>
            <a:r>
              <a:rPr lang="en-US" sz="3800" dirty="0" err="1"/>
              <a:t>este</a:t>
            </a:r>
            <a:r>
              <a:rPr lang="en-US" sz="3800" dirty="0"/>
              <a:t> OK, </a:t>
            </a:r>
            <a:r>
              <a:rPr lang="en-US" sz="3800" dirty="0" err="1"/>
              <a:t>atunci</a:t>
            </a:r>
            <a:r>
              <a:rPr lang="en-US" sz="3800" dirty="0"/>
              <a:t> </a:t>
            </a:r>
            <a:r>
              <a:rPr lang="en-US" sz="3800" dirty="0" err="1"/>
              <a:t>clientul</a:t>
            </a:r>
            <a:r>
              <a:rPr lang="en-US" sz="3800" dirty="0"/>
              <a:t> </a:t>
            </a:r>
            <a:r>
              <a:rPr lang="en-US" sz="3800" dirty="0" err="1"/>
              <a:t>primește</a:t>
            </a:r>
            <a:r>
              <a:rPr lang="en-US" sz="3800" dirty="0"/>
              <a:t> </a:t>
            </a:r>
            <a:r>
              <a:rPr lang="en-US" sz="3800" dirty="0" err="1"/>
              <a:t>răspunsul</a:t>
            </a:r>
            <a:r>
              <a:rPr lang="en-US" sz="3800" dirty="0"/>
              <a:t>, care </a:t>
            </a:r>
            <a:r>
              <a:rPr lang="en-US" sz="3800" dirty="0" err="1"/>
              <a:t>finalizează</a:t>
            </a:r>
            <a:r>
              <a:rPr lang="en-US" sz="3800" dirty="0"/>
              <a:t> </a:t>
            </a:r>
            <a:r>
              <a:rPr lang="en-US" sz="3800" dirty="0" err="1"/>
              <a:t>apelul</a:t>
            </a:r>
            <a:r>
              <a:rPr lang="en-US" sz="3800" dirty="0"/>
              <a:t> din </a:t>
            </a:r>
            <a:r>
              <a:rPr lang="en-US" sz="3800" dirty="0" err="1"/>
              <a:t>partea</a:t>
            </a:r>
            <a:r>
              <a:rPr lang="en-US" sz="3800" dirty="0"/>
              <a:t> </a:t>
            </a:r>
            <a:r>
              <a:rPr lang="en-US" sz="3800" dirty="0" err="1"/>
              <a:t>clientului</a:t>
            </a:r>
            <a:r>
              <a:rPr lang="en-US" sz="3800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99901C-786A-5AE0-014A-E5D1472E912C}"/>
              </a:ext>
            </a:extLst>
          </p:cNvPr>
          <p:cNvSpPr txBox="1"/>
          <p:nvPr/>
        </p:nvSpPr>
        <p:spPr>
          <a:xfrm>
            <a:off x="539244" y="2806574"/>
            <a:ext cx="7821885" cy="52322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800" b="1" dirty="0" err="1">
                <a:solidFill>
                  <a:schemeClr val="accent2">
                    <a:lumMod val="50000"/>
                  </a:schemeClr>
                </a:solidFill>
              </a:rPr>
              <a:t>rpc</a:t>
            </a:r>
            <a:r>
              <a:rPr lang="en-US" sz="2800" dirty="0"/>
              <a:t> </a:t>
            </a:r>
            <a:r>
              <a:rPr lang="en-US" sz="2800" dirty="0" err="1"/>
              <a:t>SayHello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(</a:t>
            </a:r>
            <a:r>
              <a:rPr lang="en-US" sz="2800" dirty="0" err="1"/>
              <a:t>HelloRequest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)</a:t>
            </a:r>
            <a:r>
              <a:rPr lang="en-US" sz="2800" dirty="0"/>
              <a:t> </a:t>
            </a:r>
            <a:r>
              <a:rPr lang="en-US" sz="2800" b="1" dirty="0">
                <a:solidFill>
                  <a:schemeClr val="accent2">
                    <a:lumMod val="50000"/>
                  </a:schemeClr>
                </a:solidFill>
              </a:rPr>
              <a:t>returns</a:t>
            </a:r>
            <a:r>
              <a:rPr lang="en-US" sz="2800" dirty="0"/>
              <a:t> 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(</a:t>
            </a:r>
            <a:r>
              <a:rPr lang="en-US" sz="2800" dirty="0" err="1"/>
              <a:t>HelloResponse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3281040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 err="1"/>
              <a:t>Tipuri</a:t>
            </a:r>
            <a:r>
              <a:rPr lang="en-US" altLang="en-US" dirty="0"/>
              <a:t> de </a:t>
            </a:r>
            <a:r>
              <a:rPr lang="en-US" altLang="en-US" dirty="0" err="1"/>
              <a:t>servicii</a:t>
            </a:r>
            <a:r>
              <a:rPr lang="en-US" altLang="en-US" dirty="0"/>
              <a:t> </a:t>
            </a:r>
            <a:r>
              <a:rPr lang="en-US" altLang="en-US" dirty="0" err="1"/>
              <a:t>gRPC</a:t>
            </a:r>
            <a:r>
              <a:rPr lang="en-US" altLang="en-US" dirty="0"/>
              <a:t> (III)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A2DBF87-F7A8-DF04-1731-F42EF7FFAC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4266" y="1801640"/>
            <a:ext cx="11719148" cy="4879817"/>
          </a:xfrm>
        </p:spPr>
        <p:txBody>
          <a:bodyPr>
            <a:normAutofit fontScale="92500"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b="1" dirty="0" err="1"/>
              <a:t>Servicii</a:t>
            </a:r>
            <a:r>
              <a:rPr lang="en-US" sz="3000" b="1" dirty="0"/>
              <a:t> server de streaming </a:t>
            </a:r>
            <a:r>
              <a:rPr lang="en-US" sz="3000" dirty="0" err="1"/>
              <a:t>în</a:t>
            </a:r>
            <a:r>
              <a:rPr lang="en-US" sz="3000" dirty="0"/>
              <a:t> care </a:t>
            </a:r>
            <a:r>
              <a:rPr lang="en-US" sz="3000" dirty="0" err="1"/>
              <a:t>clientul</a:t>
            </a:r>
            <a:r>
              <a:rPr lang="en-US" sz="3000" dirty="0"/>
              <a:t> </a:t>
            </a:r>
            <a:r>
              <a:rPr lang="en-US" sz="3000" dirty="0" err="1"/>
              <a:t>trimite</a:t>
            </a:r>
            <a:r>
              <a:rPr lang="en-US" sz="3000" dirty="0"/>
              <a:t> o </a:t>
            </a:r>
            <a:r>
              <a:rPr lang="en-US" sz="3000" dirty="0" err="1"/>
              <a:t>cerere</a:t>
            </a:r>
            <a:r>
              <a:rPr lang="en-US" sz="3000" dirty="0"/>
              <a:t> </a:t>
            </a:r>
            <a:r>
              <a:rPr lang="en-US" sz="3000" dirty="0" err="1"/>
              <a:t>către</a:t>
            </a:r>
            <a:r>
              <a:rPr lang="en-US" sz="3000" dirty="0"/>
              <a:t> server </a:t>
            </a:r>
            <a:r>
              <a:rPr lang="en-US" sz="3000" dirty="0" err="1"/>
              <a:t>și</a:t>
            </a:r>
            <a:r>
              <a:rPr lang="en-US" sz="3000" dirty="0"/>
              <a:t> </a:t>
            </a:r>
            <a:r>
              <a:rPr lang="en-US" sz="3000" dirty="0" err="1"/>
              <a:t>primește</a:t>
            </a:r>
            <a:r>
              <a:rPr lang="en-US" sz="3000" dirty="0"/>
              <a:t> un flux pentru a </a:t>
            </a:r>
            <a:r>
              <a:rPr lang="en-US" sz="3000" dirty="0" err="1"/>
              <a:t>citi</a:t>
            </a:r>
            <a:r>
              <a:rPr lang="en-US" sz="3000" dirty="0"/>
              <a:t> o </a:t>
            </a:r>
            <a:r>
              <a:rPr lang="en-US" sz="3000" dirty="0" err="1"/>
              <a:t>secvență</a:t>
            </a:r>
            <a:r>
              <a:rPr lang="en-US" sz="3000" dirty="0"/>
              <a:t> de </a:t>
            </a:r>
            <a:r>
              <a:rPr lang="en-US" sz="3000" dirty="0" err="1"/>
              <a:t>mesaje</a:t>
            </a:r>
            <a:r>
              <a:rPr lang="en-US" sz="3000" dirty="0"/>
              <a:t> </a:t>
            </a:r>
            <a:r>
              <a:rPr lang="en-US" sz="3000" dirty="0" err="1"/>
              <a:t>înapoi</a:t>
            </a:r>
            <a:r>
              <a:rPr lang="en-US" sz="3000" dirty="0"/>
              <a:t>. </a:t>
            </a:r>
            <a:r>
              <a:rPr lang="en-US" sz="3000" dirty="0" err="1"/>
              <a:t>Clientul</a:t>
            </a:r>
            <a:r>
              <a:rPr lang="en-US" sz="3000" dirty="0"/>
              <a:t> </a:t>
            </a:r>
            <a:r>
              <a:rPr lang="en-US" sz="3000" dirty="0" err="1"/>
              <a:t>citește</a:t>
            </a:r>
            <a:r>
              <a:rPr lang="en-US" sz="3000" dirty="0"/>
              <a:t> din </a:t>
            </a:r>
            <a:r>
              <a:rPr lang="en-US" sz="3000" dirty="0" err="1"/>
              <a:t>fluxul</a:t>
            </a:r>
            <a:r>
              <a:rPr lang="en-US" sz="3000" dirty="0"/>
              <a:t> </a:t>
            </a:r>
            <a:r>
              <a:rPr lang="en-US" sz="3000" dirty="0" err="1"/>
              <a:t>returnat</a:t>
            </a:r>
            <a:r>
              <a:rPr lang="en-US" sz="3000" dirty="0"/>
              <a:t> </a:t>
            </a:r>
            <a:r>
              <a:rPr lang="en-US" sz="3000" dirty="0" err="1"/>
              <a:t>până</a:t>
            </a:r>
            <a:r>
              <a:rPr lang="en-US" sz="3000" dirty="0"/>
              <a:t> </a:t>
            </a:r>
            <a:r>
              <a:rPr lang="en-US" sz="3000" dirty="0" err="1"/>
              <a:t>când</a:t>
            </a:r>
            <a:r>
              <a:rPr lang="en-US" sz="3000" dirty="0"/>
              <a:t> nu </a:t>
            </a:r>
            <a:r>
              <a:rPr lang="en-US" sz="3000" dirty="0" err="1"/>
              <a:t>mai</a:t>
            </a:r>
            <a:r>
              <a:rPr lang="en-US" sz="3000" dirty="0"/>
              <a:t> </a:t>
            </a:r>
            <a:r>
              <a:rPr lang="en-US" sz="3000" dirty="0" err="1"/>
              <a:t>există</a:t>
            </a:r>
            <a:r>
              <a:rPr lang="en-US" sz="3000" dirty="0"/>
              <a:t> </a:t>
            </a:r>
            <a:r>
              <a:rPr lang="en-US" sz="3000" dirty="0" err="1"/>
              <a:t>mesaje</a:t>
            </a:r>
            <a:r>
              <a:rPr lang="en-US" sz="3000" dirty="0"/>
              <a:t>. </a:t>
            </a:r>
            <a:r>
              <a:rPr lang="en-US" sz="3000" dirty="0" err="1"/>
              <a:t>gRPC</a:t>
            </a:r>
            <a:r>
              <a:rPr lang="en-US" sz="3000" dirty="0"/>
              <a:t> </a:t>
            </a:r>
            <a:r>
              <a:rPr lang="en-US" sz="3000" dirty="0" err="1"/>
              <a:t>garantează</a:t>
            </a:r>
            <a:r>
              <a:rPr lang="en-US" sz="3000" dirty="0"/>
              <a:t> </a:t>
            </a:r>
            <a:r>
              <a:rPr lang="en-US" sz="3000" dirty="0" err="1"/>
              <a:t>ordinea</a:t>
            </a:r>
            <a:r>
              <a:rPr lang="en-US" sz="3000" dirty="0"/>
              <a:t> </a:t>
            </a:r>
            <a:r>
              <a:rPr lang="en-US" sz="3000" dirty="0" err="1"/>
              <a:t>mesajelor</a:t>
            </a:r>
            <a:r>
              <a:rPr lang="en-US" sz="3000" dirty="0"/>
              <a:t> </a:t>
            </a:r>
            <a:r>
              <a:rPr lang="en-US" sz="3000" dirty="0" err="1"/>
              <a:t>în</a:t>
            </a:r>
            <a:r>
              <a:rPr lang="en-US" sz="3000" dirty="0"/>
              <a:t> </a:t>
            </a:r>
            <a:r>
              <a:rPr lang="en-US" sz="3000" dirty="0" err="1"/>
              <a:t>cadrul</a:t>
            </a:r>
            <a:r>
              <a:rPr lang="en-US" sz="3000" dirty="0"/>
              <a:t> </a:t>
            </a:r>
            <a:r>
              <a:rPr lang="en-US" sz="3000" dirty="0" err="1"/>
              <a:t>unui</a:t>
            </a:r>
            <a:r>
              <a:rPr lang="en-US" sz="3000" dirty="0"/>
              <a:t> </a:t>
            </a:r>
            <a:r>
              <a:rPr lang="en-US" sz="3000" dirty="0" err="1"/>
              <a:t>apel</a:t>
            </a:r>
            <a:r>
              <a:rPr lang="en-US" sz="3000" dirty="0"/>
              <a:t> RPC individual. [{0..1} / {0..n}]: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Un </a:t>
            </a:r>
            <a:r>
              <a:rPr lang="en-US" sz="2800" dirty="0" err="1"/>
              <a:t>serviciu</a:t>
            </a:r>
            <a:r>
              <a:rPr lang="en-US" sz="2800" dirty="0"/>
              <a:t> server de streaming </a:t>
            </a:r>
            <a:r>
              <a:rPr lang="en-US" sz="2800" dirty="0" err="1"/>
              <a:t>este</a:t>
            </a:r>
            <a:r>
              <a:rPr lang="en-US" sz="2800" dirty="0"/>
              <a:t> similar cu un </a:t>
            </a:r>
            <a:r>
              <a:rPr lang="en-US" sz="2800" dirty="0" err="1"/>
              <a:t>serviciu</a:t>
            </a:r>
            <a:r>
              <a:rPr lang="en-US" sz="2800" dirty="0"/>
              <a:t> </a:t>
            </a:r>
            <a:r>
              <a:rPr lang="en-US" sz="2800" dirty="0" err="1"/>
              <a:t>unar</a:t>
            </a:r>
            <a:r>
              <a:rPr lang="en-US" sz="2800" dirty="0"/>
              <a:t>, cu </a:t>
            </a:r>
            <a:r>
              <a:rPr lang="en-US" sz="2800" dirty="0" err="1"/>
              <a:t>excepția</a:t>
            </a:r>
            <a:r>
              <a:rPr lang="en-US" sz="2800" dirty="0"/>
              <a:t> </a:t>
            </a:r>
            <a:r>
              <a:rPr lang="en-US" sz="2800" dirty="0" err="1"/>
              <a:t>faptului</a:t>
            </a:r>
            <a:r>
              <a:rPr lang="en-US" sz="2800" dirty="0"/>
              <a:t> </a:t>
            </a:r>
            <a:r>
              <a:rPr lang="en-US" sz="2800" dirty="0" err="1"/>
              <a:t>că</a:t>
            </a:r>
            <a:r>
              <a:rPr lang="en-US" sz="2800" dirty="0"/>
              <a:t> </a:t>
            </a:r>
            <a:r>
              <a:rPr lang="en-US" sz="2800" dirty="0" err="1"/>
              <a:t>serverul</a:t>
            </a:r>
            <a:r>
              <a:rPr lang="en-US" sz="2800" dirty="0"/>
              <a:t> </a:t>
            </a:r>
            <a:r>
              <a:rPr lang="en-US" sz="2800" dirty="0" err="1"/>
              <a:t>returnează</a:t>
            </a:r>
            <a:r>
              <a:rPr lang="en-US" sz="2800" dirty="0"/>
              <a:t> un flux de </a:t>
            </a:r>
            <a:r>
              <a:rPr lang="en-US" sz="2800" dirty="0" err="1"/>
              <a:t>mesaje</a:t>
            </a:r>
            <a:r>
              <a:rPr lang="en-US" sz="2800" dirty="0"/>
              <a:t> ca </a:t>
            </a:r>
            <a:r>
              <a:rPr lang="en-US" sz="2800" dirty="0" err="1"/>
              <a:t>răspuns</a:t>
            </a:r>
            <a:r>
              <a:rPr lang="en-US" sz="2800" dirty="0"/>
              <a:t> la </a:t>
            </a:r>
            <a:r>
              <a:rPr lang="en-US" sz="2800" dirty="0" err="1"/>
              <a:t>solicitarea</a:t>
            </a:r>
            <a:r>
              <a:rPr lang="en-US" sz="2800" dirty="0"/>
              <a:t> </a:t>
            </a:r>
            <a:r>
              <a:rPr lang="en-US" sz="2800" dirty="0" err="1"/>
              <a:t>unui</a:t>
            </a:r>
            <a:r>
              <a:rPr lang="en-US" sz="2800" dirty="0"/>
              <a:t> client. </a:t>
            </a:r>
            <a:r>
              <a:rPr lang="en-US" sz="2800" dirty="0" err="1"/>
              <a:t>După</a:t>
            </a:r>
            <a:r>
              <a:rPr lang="en-US" sz="2800" dirty="0"/>
              <a:t> </a:t>
            </a:r>
            <a:r>
              <a:rPr lang="en-US" sz="2800" dirty="0" err="1"/>
              <a:t>trimiterea</a:t>
            </a:r>
            <a:r>
              <a:rPr lang="en-US" sz="2800" dirty="0"/>
              <a:t> </a:t>
            </a:r>
            <a:r>
              <a:rPr lang="en-US" sz="2800" dirty="0" err="1"/>
              <a:t>tuturor</a:t>
            </a:r>
            <a:r>
              <a:rPr lang="en-US" sz="2800" dirty="0"/>
              <a:t> </a:t>
            </a:r>
            <a:r>
              <a:rPr lang="en-US" sz="2800" dirty="0" err="1"/>
              <a:t>mesajelor</a:t>
            </a:r>
            <a:r>
              <a:rPr lang="en-US" sz="2800" dirty="0"/>
              <a:t> sale, </a:t>
            </a:r>
            <a:r>
              <a:rPr lang="en-US" sz="2800" dirty="0" err="1"/>
              <a:t>detaliile</a:t>
            </a:r>
            <a:r>
              <a:rPr lang="en-US" sz="2800" dirty="0"/>
              <a:t> de stare ale </a:t>
            </a:r>
            <a:r>
              <a:rPr lang="en-US" sz="2800" dirty="0" err="1"/>
              <a:t>serverului</a:t>
            </a:r>
            <a:r>
              <a:rPr lang="en-US" sz="2800" dirty="0"/>
              <a:t> (</a:t>
            </a:r>
            <a:r>
              <a:rPr lang="en-US" sz="2800" dirty="0" err="1"/>
              <a:t>codul</a:t>
            </a:r>
            <a:r>
              <a:rPr lang="en-US" sz="2800" dirty="0"/>
              <a:t> de stare </a:t>
            </a:r>
            <a:r>
              <a:rPr lang="en-US" sz="2800" dirty="0" err="1"/>
              <a:t>și</a:t>
            </a:r>
            <a:r>
              <a:rPr lang="en-US" sz="2800" dirty="0"/>
              <a:t> </a:t>
            </a:r>
            <a:r>
              <a:rPr lang="en-US" sz="2800" dirty="0" err="1"/>
              <a:t>mesajul</a:t>
            </a:r>
            <a:r>
              <a:rPr lang="en-US" sz="2800" dirty="0"/>
              <a:t> de stare </a:t>
            </a:r>
            <a:r>
              <a:rPr lang="en-US" sz="2800" dirty="0" err="1"/>
              <a:t>opțional</a:t>
            </a:r>
            <a:r>
              <a:rPr lang="en-US" sz="2800" dirty="0"/>
              <a:t>) </a:t>
            </a:r>
            <a:r>
              <a:rPr lang="en-US" sz="2800" dirty="0" err="1"/>
              <a:t>și</a:t>
            </a:r>
            <a:r>
              <a:rPr lang="en-US" sz="2800" dirty="0"/>
              <a:t> </a:t>
            </a:r>
            <a:r>
              <a:rPr lang="en-US" sz="2800" dirty="0" err="1"/>
              <a:t>metadatele</a:t>
            </a:r>
            <a:r>
              <a:rPr lang="en-US" sz="2800" dirty="0"/>
              <a:t> </a:t>
            </a:r>
            <a:r>
              <a:rPr lang="en-US" sz="2800" dirty="0" err="1"/>
              <a:t>opționale</a:t>
            </a:r>
            <a:r>
              <a:rPr lang="en-US" sz="2800" dirty="0"/>
              <a:t> finale sunt </a:t>
            </a:r>
            <a:r>
              <a:rPr lang="en-US" sz="2800" dirty="0" err="1"/>
              <a:t>trimise</a:t>
            </a:r>
            <a:r>
              <a:rPr lang="en-US" sz="2800" dirty="0"/>
              <a:t> </a:t>
            </a:r>
            <a:r>
              <a:rPr lang="en-US" sz="2800" dirty="0" err="1"/>
              <a:t>clientului</a:t>
            </a:r>
            <a:r>
              <a:rPr lang="en-US" sz="2800" dirty="0"/>
              <a:t>. </a:t>
            </a:r>
            <a:r>
              <a:rPr lang="en-US" sz="2800" dirty="0" err="1"/>
              <a:t>Aceasta</a:t>
            </a:r>
            <a:r>
              <a:rPr lang="en-US" sz="2800" dirty="0"/>
              <a:t> </a:t>
            </a:r>
            <a:r>
              <a:rPr lang="en-US" sz="2800" dirty="0" err="1"/>
              <a:t>finalizează</a:t>
            </a:r>
            <a:r>
              <a:rPr lang="en-US" sz="2800" dirty="0"/>
              <a:t> </a:t>
            </a:r>
            <a:r>
              <a:rPr lang="en-US" sz="2800" dirty="0" err="1"/>
              <a:t>procesarea</a:t>
            </a:r>
            <a:r>
              <a:rPr lang="en-US" sz="2800" dirty="0"/>
              <a:t> din </a:t>
            </a:r>
            <a:r>
              <a:rPr lang="en-US" sz="2800" dirty="0" err="1"/>
              <a:t>partea</a:t>
            </a:r>
            <a:r>
              <a:rPr lang="en-US" sz="2800" dirty="0"/>
              <a:t> </a:t>
            </a:r>
            <a:r>
              <a:rPr lang="en-US" sz="2800" dirty="0" err="1"/>
              <a:t>serverului</a:t>
            </a:r>
            <a:r>
              <a:rPr lang="en-US" sz="2800" dirty="0"/>
              <a:t>. </a:t>
            </a:r>
            <a:r>
              <a:rPr lang="en-US" sz="2800" dirty="0" err="1"/>
              <a:t>Clientul</a:t>
            </a:r>
            <a:r>
              <a:rPr lang="en-US" sz="2800" dirty="0"/>
              <a:t> </a:t>
            </a:r>
            <a:r>
              <a:rPr lang="en-US" sz="2800" dirty="0" err="1"/>
              <a:t>completează</a:t>
            </a:r>
            <a:r>
              <a:rPr lang="en-US" sz="2800" dirty="0"/>
              <a:t> </a:t>
            </a:r>
            <a:r>
              <a:rPr lang="en-US" sz="2800" dirty="0" err="1"/>
              <a:t>odată</a:t>
            </a:r>
            <a:r>
              <a:rPr lang="en-US" sz="2800" dirty="0"/>
              <a:t> </a:t>
            </a:r>
            <a:r>
              <a:rPr lang="en-US" sz="2800" dirty="0" err="1"/>
              <a:t>ce</a:t>
            </a:r>
            <a:r>
              <a:rPr lang="en-US" sz="2800" dirty="0"/>
              <a:t> are </a:t>
            </a:r>
            <a:r>
              <a:rPr lang="en-US" sz="2800" dirty="0" err="1"/>
              <a:t>toate</a:t>
            </a:r>
            <a:r>
              <a:rPr lang="en-US" sz="2800" dirty="0"/>
              <a:t> </a:t>
            </a:r>
            <a:r>
              <a:rPr lang="en-US" sz="2800" dirty="0" err="1"/>
              <a:t>mesajele</a:t>
            </a:r>
            <a:r>
              <a:rPr lang="en-US" sz="2800" dirty="0"/>
              <a:t> server-</a:t>
            </a:r>
            <a:r>
              <a:rPr lang="en-US" sz="2800" dirty="0" err="1"/>
              <a:t>ului</a:t>
            </a:r>
            <a:r>
              <a:rPr lang="en-US" sz="2800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99901C-786A-5AE0-014A-E5D1472E912C}"/>
              </a:ext>
            </a:extLst>
          </p:cNvPr>
          <p:cNvSpPr txBox="1"/>
          <p:nvPr/>
        </p:nvSpPr>
        <p:spPr>
          <a:xfrm>
            <a:off x="539244" y="3429000"/>
            <a:ext cx="9709133" cy="52322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800" b="1" dirty="0" err="1">
                <a:solidFill>
                  <a:schemeClr val="accent2">
                    <a:lumMod val="50000"/>
                  </a:schemeClr>
                </a:solidFill>
              </a:rPr>
              <a:t>rpc</a:t>
            </a:r>
            <a:r>
              <a:rPr lang="en-US" sz="2800" dirty="0"/>
              <a:t> </a:t>
            </a:r>
            <a:r>
              <a:rPr lang="en-US" sz="2800" dirty="0" err="1"/>
              <a:t>LotsOfReplies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(</a:t>
            </a:r>
            <a:r>
              <a:rPr lang="en-US" sz="2800" dirty="0" err="1"/>
              <a:t>HelloRequest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)</a:t>
            </a:r>
            <a:r>
              <a:rPr lang="en-US" sz="2800" dirty="0"/>
              <a:t> </a:t>
            </a:r>
            <a:r>
              <a:rPr lang="en-US" sz="2800" b="1" dirty="0">
                <a:solidFill>
                  <a:schemeClr val="accent2">
                    <a:lumMod val="50000"/>
                  </a:schemeClr>
                </a:solidFill>
              </a:rPr>
              <a:t>returns</a:t>
            </a:r>
            <a:r>
              <a:rPr lang="en-US" sz="2800" dirty="0"/>
              <a:t> 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(</a:t>
            </a:r>
            <a:r>
              <a:rPr lang="en-US" sz="2800" b="1" dirty="0">
                <a:solidFill>
                  <a:srgbClr val="FF0000"/>
                </a:solidFill>
              </a:rPr>
              <a:t>stream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800" dirty="0" err="1"/>
              <a:t>HelloResponse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3974813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 err="1"/>
              <a:t>Tipuri</a:t>
            </a:r>
            <a:r>
              <a:rPr lang="en-US" altLang="en-US" dirty="0"/>
              <a:t> de </a:t>
            </a:r>
            <a:r>
              <a:rPr lang="en-US" altLang="en-US" dirty="0" err="1"/>
              <a:t>servicii</a:t>
            </a:r>
            <a:r>
              <a:rPr lang="en-US" altLang="en-US" dirty="0"/>
              <a:t> </a:t>
            </a:r>
            <a:r>
              <a:rPr lang="en-US" altLang="en-US" dirty="0" err="1"/>
              <a:t>gRPC</a:t>
            </a:r>
            <a:r>
              <a:rPr lang="en-US" altLang="en-US" dirty="0"/>
              <a:t> (IV)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A2DBF87-F7A8-DF04-1731-F42EF7FFAC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4266" y="1801640"/>
            <a:ext cx="11719148" cy="4879817"/>
          </a:xfrm>
        </p:spPr>
        <p:txBody>
          <a:bodyPr>
            <a:normAutofit fontScale="92500"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b="1" dirty="0" err="1"/>
              <a:t>Servicii</a:t>
            </a:r>
            <a:r>
              <a:rPr lang="en-US" sz="3000" b="1" dirty="0"/>
              <a:t> client de streaming </a:t>
            </a:r>
            <a:r>
              <a:rPr lang="en-US" sz="3000" dirty="0" err="1"/>
              <a:t>în</a:t>
            </a:r>
            <a:r>
              <a:rPr lang="en-US" sz="3000" dirty="0"/>
              <a:t> care </a:t>
            </a:r>
            <a:r>
              <a:rPr lang="en-US" sz="3000" dirty="0" err="1"/>
              <a:t>clientul</a:t>
            </a:r>
            <a:r>
              <a:rPr lang="en-US" sz="3000" dirty="0"/>
              <a:t> </a:t>
            </a:r>
            <a:r>
              <a:rPr lang="en-US" sz="3000" dirty="0" err="1"/>
              <a:t>scrie</a:t>
            </a:r>
            <a:r>
              <a:rPr lang="en-US" sz="3000" dirty="0"/>
              <a:t> o </a:t>
            </a:r>
            <a:r>
              <a:rPr lang="en-US" sz="3000" dirty="0" err="1"/>
              <a:t>secvență</a:t>
            </a:r>
            <a:r>
              <a:rPr lang="en-US" sz="3000" dirty="0"/>
              <a:t> de </a:t>
            </a:r>
            <a:r>
              <a:rPr lang="en-US" sz="3000" dirty="0" err="1"/>
              <a:t>mesaje</a:t>
            </a:r>
            <a:r>
              <a:rPr lang="en-US" sz="3000" dirty="0"/>
              <a:t> </a:t>
            </a:r>
            <a:r>
              <a:rPr lang="en-US" sz="3000" dirty="0" err="1"/>
              <a:t>și</a:t>
            </a:r>
            <a:r>
              <a:rPr lang="en-US" sz="3000" dirty="0"/>
              <a:t> le </a:t>
            </a:r>
            <a:r>
              <a:rPr lang="en-US" sz="3000" dirty="0" err="1"/>
              <a:t>trimite</a:t>
            </a:r>
            <a:r>
              <a:rPr lang="en-US" sz="3000" dirty="0"/>
              <a:t> la server, din </a:t>
            </a:r>
            <a:r>
              <a:rPr lang="en-US" sz="3000" dirty="0" err="1"/>
              <a:t>nou</a:t>
            </a:r>
            <a:r>
              <a:rPr lang="en-US" sz="3000" dirty="0"/>
              <a:t> </a:t>
            </a:r>
            <a:r>
              <a:rPr lang="en-US" sz="3000" dirty="0" err="1"/>
              <a:t>folosind</a:t>
            </a:r>
            <a:r>
              <a:rPr lang="en-US" sz="3000" dirty="0"/>
              <a:t> un flux </a:t>
            </a:r>
            <a:r>
              <a:rPr lang="en-US" sz="3000" dirty="0" err="1"/>
              <a:t>furnizat</a:t>
            </a:r>
            <a:r>
              <a:rPr lang="en-US" sz="3000" dirty="0"/>
              <a:t>. </a:t>
            </a:r>
            <a:r>
              <a:rPr lang="en-US" sz="3000" dirty="0" err="1"/>
              <a:t>Odată</a:t>
            </a:r>
            <a:r>
              <a:rPr lang="en-US" sz="3000" dirty="0"/>
              <a:t> </a:t>
            </a:r>
            <a:r>
              <a:rPr lang="en-US" sz="3000" dirty="0" err="1"/>
              <a:t>ce</a:t>
            </a:r>
            <a:r>
              <a:rPr lang="en-US" sz="3000" dirty="0"/>
              <a:t> </a:t>
            </a:r>
            <a:r>
              <a:rPr lang="en-US" sz="3000" dirty="0" err="1"/>
              <a:t>clientul</a:t>
            </a:r>
            <a:r>
              <a:rPr lang="en-US" sz="3000" dirty="0"/>
              <a:t> a </a:t>
            </a:r>
            <a:r>
              <a:rPr lang="en-US" sz="3000" dirty="0" err="1"/>
              <a:t>terminat</a:t>
            </a:r>
            <a:r>
              <a:rPr lang="en-US" sz="3000" dirty="0"/>
              <a:t> de </a:t>
            </a:r>
            <a:r>
              <a:rPr lang="en-US" sz="3000" dirty="0" err="1"/>
              <a:t>scris</a:t>
            </a:r>
            <a:r>
              <a:rPr lang="en-US" sz="3000" dirty="0"/>
              <a:t> </a:t>
            </a:r>
            <a:r>
              <a:rPr lang="en-US" sz="3000" dirty="0" err="1"/>
              <a:t>mesajele</a:t>
            </a:r>
            <a:r>
              <a:rPr lang="en-US" sz="3000" dirty="0"/>
              <a:t>, </a:t>
            </a:r>
            <a:r>
              <a:rPr lang="en-US" sz="3000" dirty="0" err="1"/>
              <a:t>așteaptă</a:t>
            </a:r>
            <a:r>
              <a:rPr lang="en-US" sz="3000" dirty="0"/>
              <a:t> ca </a:t>
            </a:r>
            <a:r>
              <a:rPr lang="en-US" sz="3000" dirty="0" err="1"/>
              <a:t>serverul</a:t>
            </a:r>
            <a:r>
              <a:rPr lang="en-US" sz="3000" dirty="0"/>
              <a:t> </a:t>
            </a:r>
            <a:r>
              <a:rPr lang="en-US" sz="3000" dirty="0" err="1"/>
              <a:t>să</a:t>
            </a:r>
            <a:r>
              <a:rPr lang="en-US" sz="3000" dirty="0"/>
              <a:t> le </a:t>
            </a:r>
            <a:r>
              <a:rPr lang="en-US" sz="3000" dirty="0" err="1"/>
              <a:t>citească</a:t>
            </a:r>
            <a:r>
              <a:rPr lang="en-US" sz="3000" dirty="0"/>
              <a:t> </a:t>
            </a:r>
            <a:r>
              <a:rPr lang="en-US" sz="3000" dirty="0" err="1"/>
              <a:t>și</a:t>
            </a:r>
            <a:r>
              <a:rPr lang="en-US" sz="3000" dirty="0"/>
              <a:t> </a:t>
            </a:r>
            <a:r>
              <a:rPr lang="en-US" sz="3000" dirty="0" err="1"/>
              <a:t>să</a:t>
            </a:r>
            <a:r>
              <a:rPr lang="en-US" sz="3000" dirty="0"/>
              <a:t> </a:t>
            </a:r>
            <a:r>
              <a:rPr lang="en-US" sz="3000" dirty="0" err="1"/>
              <a:t>returneze</a:t>
            </a:r>
            <a:r>
              <a:rPr lang="en-US" sz="3000" dirty="0"/>
              <a:t> </a:t>
            </a:r>
            <a:r>
              <a:rPr lang="en-US" sz="3000" dirty="0" err="1"/>
              <a:t>răspunsul</a:t>
            </a:r>
            <a:r>
              <a:rPr lang="en-US" sz="3000" dirty="0"/>
              <a:t> </a:t>
            </a:r>
            <a:r>
              <a:rPr lang="en-US" sz="3000" dirty="0" err="1"/>
              <a:t>său</a:t>
            </a:r>
            <a:r>
              <a:rPr lang="en-US" sz="3000" dirty="0"/>
              <a:t>. Din </a:t>
            </a:r>
            <a:r>
              <a:rPr lang="en-US" sz="3000" dirty="0" err="1"/>
              <a:t>nou</a:t>
            </a:r>
            <a:r>
              <a:rPr lang="en-US" sz="3000" dirty="0"/>
              <a:t>, </a:t>
            </a:r>
            <a:r>
              <a:rPr lang="en-US" sz="3000" dirty="0" err="1"/>
              <a:t>gRPC</a:t>
            </a:r>
            <a:r>
              <a:rPr lang="en-US" sz="3000" dirty="0"/>
              <a:t> </a:t>
            </a:r>
            <a:r>
              <a:rPr lang="en-US" sz="3000" dirty="0" err="1"/>
              <a:t>garantează</a:t>
            </a:r>
            <a:r>
              <a:rPr lang="en-US" sz="3000" dirty="0"/>
              <a:t> </a:t>
            </a:r>
            <a:r>
              <a:rPr lang="en-US" sz="3000" dirty="0" err="1"/>
              <a:t>comanda</a:t>
            </a:r>
            <a:r>
              <a:rPr lang="en-US" sz="3000" dirty="0"/>
              <a:t> </a:t>
            </a:r>
            <a:r>
              <a:rPr lang="en-US" sz="3000" dirty="0" err="1"/>
              <a:t>mesajelor</a:t>
            </a:r>
            <a:r>
              <a:rPr lang="en-US" sz="3000" dirty="0"/>
              <a:t> </a:t>
            </a:r>
            <a:r>
              <a:rPr lang="en-US" sz="3000" dirty="0" err="1"/>
              <a:t>în</a:t>
            </a:r>
            <a:r>
              <a:rPr lang="en-US" sz="3000" dirty="0"/>
              <a:t> </a:t>
            </a:r>
            <a:r>
              <a:rPr lang="en-US" sz="3000" dirty="0" err="1"/>
              <a:t>cadrul</a:t>
            </a:r>
            <a:r>
              <a:rPr lang="en-US" sz="3000" dirty="0"/>
              <a:t> </a:t>
            </a:r>
            <a:r>
              <a:rPr lang="en-US" sz="3000" dirty="0" err="1"/>
              <a:t>unui</a:t>
            </a:r>
            <a:r>
              <a:rPr lang="en-US" sz="3000" dirty="0"/>
              <a:t> </a:t>
            </a:r>
            <a:r>
              <a:rPr lang="en-US" sz="3000" dirty="0" err="1"/>
              <a:t>apel</a:t>
            </a:r>
            <a:r>
              <a:rPr lang="en-US" sz="3000" dirty="0"/>
              <a:t> RPC individual. {{0..n} / {0..1}]:</a:t>
            </a:r>
          </a:p>
          <a:p>
            <a:pPr marL="0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Un </a:t>
            </a:r>
            <a:r>
              <a:rPr lang="en-US" sz="2800" dirty="0" err="1"/>
              <a:t>serviciu</a:t>
            </a:r>
            <a:r>
              <a:rPr lang="en-US" sz="2800" dirty="0"/>
              <a:t> client de streaming </a:t>
            </a:r>
            <a:r>
              <a:rPr lang="en-US" sz="2800" dirty="0" err="1"/>
              <a:t>este</a:t>
            </a:r>
            <a:r>
              <a:rPr lang="en-US" sz="2800" dirty="0"/>
              <a:t> similar cu un </a:t>
            </a:r>
            <a:r>
              <a:rPr lang="en-US" sz="2800" dirty="0" err="1"/>
              <a:t>serviciu</a:t>
            </a:r>
            <a:r>
              <a:rPr lang="en-US" sz="2800" dirty="0"/>
              <a:t> </a:t>
            </a:r>
            <a:r>
              <a:rPr lang="en-US" sz="2800" dirty="0" err="1"/>
              <a:t>unar</a:t>
            </a:r>
            <a:r>
              <a:rPr lang="en-US" sz="2800" dirty="0"/>
              <a:t>, cu </a:t>
            </a:r>
            <a:r>
              <a:rPr lang="en-US" sz="2800" dirty="0" err="1"/>
              <a:t>excepția</a:t>
            </a:r>
            <a:r>
              <a:rPr lang="en-US" sz="2800" dirty="0"/>
              <a:t> </a:t>
            </a:r>
            <a:r>
              <a:rPr lang="en-US" sz="2800" dirty="0" err="1"/>
              <a:t>faptului</a:t>
            </a:r>
            <a:r>
              <a:rPr lang="en-US" sz="2800" dirty="0"/>
              <a:t> </a:t>
            </a:r>
            <a:r>
              <a:rPr lang="en-US" sz="2800" dirty="0" err="1"/>
              <a:t>că</a:t>
            </a:r>
            <a:r>
              <a:rPr lang="en-US" sz="2800" dirty="0"/>
              <a:t> </a:t>
            </a:r>
            <a:r>
              <a:rPr lang="en-US" sz="2800" dirty="0" err="1"/>
              <a:t>clientul</a:t>
            </a:r>
            <a:r>
              <a:rPr lang="en-US" sz="2800" dirty="0"/>
              <a:t> </a:t>
            </a:r>
            <a:r>
              <a:rPr lang="en-US" sz="2800" dirty="0" err="1"/>
              <a:t>trimite</a:t>
            </a:r>
            <a:r>
              <a:rPr lang="en-US" sz="2800" dirty="0"/>
              <a:t> un flux de </a:t>
            </a:r>
            <a:r>
              <a:rPr lang="en-US" sz="2800" dirty="0" err="1"/>
              <a:t>mesaje</a:t>
            </a:r>
            <a:r>
              <a:rPr lang="en-US" sz="2800" dirty="0"/>
              <a:t> </a:t>
            </a:r>
            <a:r>
              <a:rPr lang="en-US" sz="2800" dirty="0" err="1"/>
              <a:t>către</a:t>
            </a:r>
            <a:r>
              <a:rPr lang="en-US" sz="2800" dirty="0"/>
              <a:t> server </a:t>
            </a:r>
            <a:r>
              <a:rPr lang="en-US" sz="2800" dirty="0" err="1"/>
              <a:t>în</a:t>
            </a:r>
            <a:r>
              <a:rPr lang="en-US" sz="2800" dirty="0"/>
              <a:t> </a:t>
            </a:r>
            <a:r>
              <a:rPr lang="en-US" sz="2800" dirty="0" err="1"/>
              <a:t>locul</a:t>
            </a:r>
            <a:r>
              <a:rPr lang="en-US" sz="2800" dirty="0"/>
              <a:t> </a:t>
            </a:r>
            <a:r>
              <a:rPr lang="en-US" sz="2800" dirty="0" err="1"/>
              <a:t>unui</a:t>
            </a:r>
            <a:r>
              <a:rPr lang="en-US" sz="2800" dirty="0"/>
              <a:t> </a:t>
            </a:r>
            <a:r>
              <a:rPr lang="en-US" sz="2800" dirty="0" err="1"/>
              <a:t>singur</a:t>
            </a:r>
            <a:r>
              <a:rPr lang="en-US" sz="2800" dirty="0"/>
              <a:t> </a:t>
            </a:r>
            <a:r>
              <a:rPr lang="en-US" sz="2800" dirty="0" err="1"/>
              <a:t>mesaj</a:t>
            </a:r>
            <a:r>
              <a:rPr lang="en-US" sz="2800" dirty="0"/>
              <a:t>. </a:t>
            </a:r>
            <a:r>
              <a:rPr lang="en-US" sz="2800" dirty="0" err="1"/>
              <a:t>Serverul</a:t>
            </a:r>
            <a:r>
              <a:rPr lang="en-US" sz="2800" dirty="0"/>
              <a:t> </a:t>
            </a:r>
            <a:r>
              <a:rPr lang="en-US" sz="2800" dirty="0" err="1"/>
              <a:t>răspunde</a:t>
            </a:r>
            <a:r>
              <a:rPr lang="en-US" sz="2800" dirty="0"/>
              <a:t> cu un </a:t>
            </a:r>
            <a:r>
              <a:rPr lang="en-US" sz="2800" dirty="0" err="1"/>
              <a:t>singur</a:t>
            </a:r>
            <a:r>
              <a:rPr lang="en-US" sz="2800" dirty="0"/>
              <a:t> </a:t>
            </a:r>
            <a:r>
              <a:rPr lang="en-US" sz="2800" dirty="0" err="1"/>
              <a:t>mesaj</a:t>
            </a:r>
            <a:r>
              <a:rPr lang="en-US" sz="2800" dirty="0"/>
              <a:t> (</a:t>
            </a:r>
            <a:r>
              <a:rPr lang="en-US" sz="2800" dirty="0" err="1"/>
              <a:t>împreună</a:t>
            </a:r>
            <a:r>
              <a:rPr lang="en-US" sz="2800" dirty="0"/>
              <a:t> cu </a:t>
            </a:r>
            <a:r>
              <a:rPr lang="en-US" sz="2800" dirty="0" err="1"/>
              <a:t>detaliile</a:t>
            </a:r>
            <a:r>
              <a:rPr lang="en-US" sz="2800" dirty="0"/>
              <a:t> de stare </a:t>
            </a:r>
            <a:r>
              <a:rPr lang="en-US" sz="2800" dirty="0" err="1"/>
              <a:t>și</a:t>
            </a:r>
            <a:r>
              <a:rPr lang="en-US" sz="2800" dirty="0"/>
              <a:t> </a:t>
            </a:r>
            <a:r>
              <a:rPr lang="en-US" sz="2800" dirty="0" err="1"/>
              <a:t>metadatele</a:t>
            </a:r>
            <a:r>
              <a:rPr lang="en-US" sz="2800" dirty="0"/>
              <a:t> finale </a:t>
            </a:r>
            <a:r>
              <a:rPr lang="en-US" sz="2800" dirty="0" err="1"/>
              <a:t>opționale</a:t>
            </a:r>
            <a:r>
              <a:rPr lang="en-US" sz="2800" dirty="0"/>
              <a:t>), de </a:t>
            </a:r>
            <a:r>
              <a:rPr lang="en-US" sz="2800" dirty="0" err="1"/>
              <a:t>obicei</a:t>
            </a:r>
            <a:r>
              <a:rPr lang="en-US" sz="2800" dirty="0"/>
              <a:t>, </a:t>
            </a:r>
            <a:r>
              <a:rPr lang="en-US" sz="2800" dirty="0" err="1"/>
              <a:t>dar</a:t>
            </a:r>
            <a:r>
              <a:rPr lang="en-US" sz="2800" dirty="0"/>
              <a:t> nu </a:t>
            </a:r>
            <a:r>
              <a:rPr lang="en-US" sz="2800" dirty="0" err="1"/>
              <a:t>neapărat</a:t>
            </a:r>
            <a:r>
              <a:rPr lang="en-US" sz="2800" dirty="0"/>
              <a:t> </a:t>
            </a:r>
            <a:r>
              <a:rPr lang="en-US" sz="2800" dirty="0" err="1"/>
              <a:t>după</a:t>
            </a:r>
            <a:r>
              <a:rPr lang="en-US" sz="2800" dirty="0"/>
              <a:t> </a:t>
            </a:r>
            <a:r>
              <a:rPr lang="en-US" sz="2800" dirty="0" err="1"/>
              <a:t>ce</a:t>
            </a:r>
            <a:r>
              <a:rPr lang="en-US" sz="2800" dirty="0"/>
              <a:t> a primit </a:t>
            </a:r>
            <a:r>
              <a:rPr lang="en-US" sz="2800" dirty="0" err="1"/>
              <a:t>toate</a:t>
            </a:r>
            <a:r>
              <a:rPr lang="en-US" sz="2800" dirty="0"/>
              <a:t> </a:t>
            </a:r>
            <a:r>
              <a:rPr lang="en-US" sz="2800" dirty="0" err="1"/>
              <a:t>mesajele</a:t>
            </a:r>
            <a:r>
              <a:rPr lang="en-US" sz="2800" dirty="0"/>
              <a:t> </a:t>
            </a:r>
            <a:r>
              <a:rPr lang="en-US" sz="2800" dirty="0" err="1"/>
              <a:t>clientului</a:t>
            </a:r>
            <a:r>
              <a:rPr lang="en-US" sz="2800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99901C-786A-5AE0-014A-E5D1472E912C}"/>
              </a:ext>
            </a:extLst>
          </p:cNvPr>
          <p:cNvSpPr txBox="1"/>
          <p:nvPr/>
        </p:nvSpPr>
        <p:spPr>
          <a:xfrm>
            <a:off x="530190" y="3718328"/>
            <a:ext cx="10071027" cy="52322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800" b="1" dirty="0" err="1">
                <a:solidFill>
                  <a:schemeClr val="accent2">
                    <a:lumMod val="50000"/>
                  </a:schemeClr>
                </a:solidFill>
              </a:rPr>
              <a:t>rpc</a:t>
            </a:r>
            <a:r>
              <a:rPr lang="en-US" sz="2800" dirty="0"/>
              <a:t> </a:t>
            </a:r>
            <a:r>
              <a:rPr lang="en-US" sz="2800" dirty="0" err="1"/>
              <a:t>LotsOfGreetings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(</a:t>
            </a:r>
            <a:r>
              <a:rPr lang="en-US" sz="2800" b="1" dirty="0">
                <a:solidFill>
                  <a:srgbClr val="FF0000"/>
                </a:solidFill>
              </a:rPr>
              <a:t>stream </a:t>
            </a:r>
            <a:r>
              <a:rPr lang="en-US" sz="2800" dirty="0" err="1"/>
              <a:t>HelloRequest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)</a:t>
            </a:r>
            <a:r>
              <a:rPr lang="en-US" sz="2800" dirty="0"/>
              <a:t> </a:t>
            </a:r>
            <a:r>
              <a:rPr lang="en-US" sz="2800" b="1" dirty="0">
                <a:solidFill>
                  <a:schemeClr val="accent2">
                    <a:lumMod val="50000"/>
                  </a:schemeClr>
                </a:solidFill>
              </a:rPr>
              <a:t>returns</a:t>
            </a:r>
            <a:r>
              <a:rPr lang="en-US" sz="2800" dirty="0"/>
              <a:t> 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(</a:t>
            </a:r>
            <a:r>
              <a:rPr lang="en-US" sz="2800" dirty="0" err="1"/>
              <a:t>HelloResponse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3569401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 err="1"/>
              <a:t>Tipuri</a:t>
            </a:r>
            <a:r>
              <a:rPr lang="en-US" altLang="en-US" dirty="0"/>
              <a:t> de </a:t>
            </a:r>
            <a:r>
              <a:rPr lang="en-US" altLang="en-US" dirty="0" err="1"/>
              <a:t>servicii</a:t>
            </a:r>
            <a:r>
              <a:rPr lang="en-US" altLang="en-US" dirty="0"/>
              <a:t> </a:t>
            </a:r>
            <a:r>
              <a:rPr lang="en-US" altLang="en-US" dirty="0" err="1"/>
              <a:t>gRPC</a:t>
            </a:r>
            <a:r>
              <a:rPr lang="en-US" altLang="en-US" dirty="0"/>
              <a:t> (V)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A2DBF87-F7A8-DF04-1731-F42EF7FFAC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4266" y="1801640"/>
            <a:ext cx="11719148" cy="4879817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b="1" dirty="0" err="1"/>
              <a:t>Servicii</a:t>
            </a:r>
            <a:r>
              <a:rPr lang="en-US" sz="2200" b="1" dirty="0"/>
              <a:t> </a:t>
            </a:r>
            <a:r>
              <a:rPr lang="en-US" sz="2200" b="1" dirty="0" err="1"/>
              <a:t>bidirecționale</a:t>
            </a:r>
            <a:r>
              <a:rPr lang="en-US" sz="2200" b="1" dirty="0"/>
              <a:t> de streaming </a:t>
            </a:r>
            <a:r>
              <a:rPr lang="en-US" sz="2200" dirty="0"/>
              <a:t>(</a:t>
            </a:r>
            <a:r>
              <a:rPr lang="en-US" sz="2200" dirty="0" err="1"/>
              <a:t>comunicare</a:t>
            </a:r>
            <a:r>
              <a:rPr lang="en-US" sz="2200" dirty="0"/>
              <a:t> </a:t>
            </a:r>
            <a:r>
              <a:rPr lang="en-US" sz="2200" dirty="0" err="1"/>
              <a:t>bidirecțională</a:t>
            </a:r>
            <a:r>
              <a:rPr lang="en-US" sz="2200" dirty="0"/>
              <a:t>, duplex) </a:t>
            </a:r>
            <a:r>
              <a:rPr lang="en-US" sz="2200" dirty="0" err="1"/>
              <a:t>în</a:t>
            </a:r>
            <a:r>
              <a:rPr lang="en-US" sz="2200" dirty="0"/>
              <a:t> care </a:t>
            </a:r>
            <a:r>
              <a:rPr lang="en-US" sz="2200" dirty="0" err="1"/>
              <a:t>ambele</a:t>
            </a:r>
            <a:r>
              <a:rPr lang="en-US" sz="2200" dirty="0"/>
              <a:t> </a:t>
            </a:r>
            <a:r>
              <a:rPr lang="en-US" sz="2200" dirty="0" err="1"/>
              <a:t>părți</a:t>
            </a:r>
            <a:r>
              <a:rPr lang="en-US" sz="2200" dirty="0"/>
              <a:t> </a:t>
            </a:r>
            <a:r>
              <a:rPr lang="en-US" sz="2200" dirty="0" err="1"/>
              <a:t>trimit</a:t>
            </a:r>
            <a:r>
              <a:rPr lang="en-US" sz="2200" dirty="0"/>
              <a:t> o </a:t>
            </a:r>
            <a:r>
              <a:rPr lang="en-US" sz="2200" dirty="0" err="1"/>
              <a:t>secvență</a:t>
            </a:r>
            <a:r>
              <a:rPr lang="en-US" sz="2200" dirty="0"/>
              <a:t> de </a:t>
            </a:r>
            <a:r>
              <a:rPr lang="en-US" sz="2200" dirty="0" err="1"/>
              <a:t>mesaje</a:t>
            </a:r>
            <a:r>
              <a:rPr lang="en-US" sz="2200" dirty="0"/>
              <a:t> </a:t>
            </a:r>
            <a:r>
              <a:rPr lang="en-US" sz="2200" dirty="0" err="1"/>
              <a:t>utilizând</a:t>
            </a:r>
            <a:r>
              <a:rPr lang="en-US" sz="2200" dirty="0"/>
              <a:t> un flux de </a:t>
            </a:r>
            <a:r>
              <a:rPr lang="en-US" sz="2200" dirty="0" err="1"/>
              <a:t>citire-scriere</a:t>
            </a:r>
            <a:r>
              <a:rPr lang="en-US" sz="2200" dirty="0"/>
              <a:t>. Cele </a:t>
            </a:r>
            <a:r>
              <a:rPr lang="en-US" sz="2200" dirty="0" err="1"/>
              <a:t>două</a:t>
            </a:r>
            <a:r>
              <a:rPr lang="en-US" sz="2200" dirty="0"/>
              <a:t> </a:t>
            </a:r>
            <a:r>
              <a:rPr lang="en-US" sz="2200" dirty="0" err="1"/>
              <a:t>fluxuri</a:t>
            </a:r>
            <a:r>
              <a:rPr lang="en-US" sz="2200" dirty="0"/>
              <a:t> </a:t>
            </a:r>
            <a:r>
              <a:rPr lang="en-US" sz="2200" dirty="0" err="1"/>
              <a:t>funcționează</a:t>
            </a:r>
            <a:r>
              <a:rPr lang="en-US" sz="2200" dirty="0"/>
              <a:t> independent, </a:t>
            </a:r>
            <a:r>
              <a:rPr lang="en-US" sz="2200" dirty="0" err="1"/>
              <a:t>astfel</a:t>
            </a:r>
            <a:r>
              <a:rPr lang="en-US" sz="2200" dirty="0"/>
              <a:t> </a:t>
            </a:r>
            <a:r>
              <a:rPr lang="en-US" sz="2200" dirty="0" err="1"/>
              <a:t>încât</a:t>
            </a:r>
            <a:r>
              <a:rPr lang="en-US" sz="2200" dirty="0"/>
              <a:t> </a:t>
            </a:r>
            <a:r>
              <a:rPr lang="en-US" sz="2200" dirty="0" err="1"/>
              <a:t>clienții</a:t>
            </a:r>
            <a:r>
              <a:rPr lang="en-US" sz="2200" dirty="0"/>
              <a:t> </a:t>
            </a:r>
            <a:r>
              <a:rPr lang="en-US" sz="2200" dirty="0" err="1"/>
              <a:t>și</a:t>
            </a:r>
            <a:r>
              <a:rPr lang="en-US" sz="2200" dirty="0"/>
              <a:t> </a:t>
            </a:r>
            <a:r>
              <a:rPr lang="en-US" sz="2200" dirty="0" err="1"/>
              <a:t>serverele</a:t>
            </a:r>
            <a:r>
              <a:rPr lang="en-US" sz="2200" dirty="0"/>
              <a:t> pot </a:t>
            </a:r>
            <a:r>
              <a:rPr lang="en-US" sz="2200" dirty="0" err="1"/>
              <a:t>citi</a:t>
            </a:r>
            <a:r>
              <a:rPr lang="en-US" sz="2200" dirty="0"/>
              <a:t> </a:t>
            </a:r>
            <a:r>
              <a:rPr lang="en-US" sz="2200" dirty="0" err="1"/>
              <a:t>și</a:t>
            </a:r>
            <a:r>
              <a:rPr lang="en-US" sz="2200" dirty="0"/>
              <a:t> </a:t>
            </a:r>
            <a:r>
              <a:rPr lang="en-US" sz="2200" dirty="0" err="1"/>
              <a:t>scrie</a:t>
            </a:r>
            <a:r>
              <a:rPr lang="en-US" sz="2200" dirty="0"/>
              <a:t> </a:t>
            </a:r>
            <a:r>
              <a:rPr lang="en-US" sz="2200" dirty="0" err="1"/>
              <a:t>în</a:t>
            </a:r>
            <a:r>
              <a:rPr lang="en-US" sz="2200" dirty="0"/>
              <a:t> </a:t>
            </a:r>
            <a:r>
              <a:rPr lang="en-US" sz="2200" dirty="0" err="1"/>
              <a:t>orice</a:t>
            </a:r>
            <a:r>
              <a:rPr lang="en-US" sz="2200" dirty="0"/>
              <a:t> </a:t>
            </a:r>
            <a:r>
              <a:rPr lang="en-US" sz="2200" dirty="0" err="1"/>
              <a:t>ordine</a:t>
            </a:r>
            <a:r>
              <a:rPr lang="en-US" sz="2200" dirty="0"/>
              <a:t> </a:t>
            </a:r>
            <a:r>
              <a:rPr lang="en-US" sz="2200" dirty="0" err="1"/>
              <a:t>doresc</a:t>
            </a:r>
            <a:r>
              <a:rPr lang="en-US" sz="2200" dirty="0"/>
              <a:t>: de </a:t>
            </a:r>
            <a:r>
              <a:rPr lang="en-US" sz="2200" dirty="0" err="1"/>
              <a:t>exemplu</a:t>
            </a:r>
            <a:r>
              <a:rPr lang="en-US" sz="2200" dirty="0"/>
              <a:t>, </a:t>
            </a:r>
            <a:r>
              <a:rPr lang="en-US" sz="2200" dirty="0" err="1"/>
              <a:t>serverul</a:t>
            </a:r>
            <a:r>
              <a:rPr lang="en-US" sz="2200" dirty="0"/>
              <a:t> </a:t>
            </a:r>
            <a:r>
              <a:rPr lang="en-US" sz="2200" dirty="0" err="1"/>
              <a:t>ar</a:t>
            </a:r>
            <a:r>
              <a:rPr lang="en-US" sz="2200" dirty="0"/>
              <a:t> </a:t>
            </a:r>
            <a:r>
              <a:rPr lang="en-US" sz="2200" dirty="0" err="1"/>
              <a:t>putea</a:t>
            </a:r>
            <a:r>
              <a:rPr lang="en-US" sz="2200" dirty="0"/>
              <a:t> </a:t>
            </a:r>
            <a:r>
              <a:rPr lang="en-US" sz="2200" dirty="0" err="1"/>
              <a:t>aștepta</a:t>
            </a:r>
            <a:r>
              <a:rPr lang="en-US" sz="2200" dirty="0"/>
              <a:t> </a:t>
            </a:r>
            <a:r>
              <a:rPr lang="en-US" sz="2200" dirty="0" err="1"/>
              <a:t>să</a:t>
            </a:r>
            <a:r>
              <a:rPr lang="en-US" sz="2200" dirty="0"/>
              <a:t> </a:t>
            </a:r>
            <a:r>
              <a:rPr lang="en-US" sz="2200" dirty="0" err="1"/>
              <a:t>primească</a:t>
            </a:r>
            <a:r>
              <a:rPr lang="en-US" sz="2200" dirty="0"/>
              <a:t> </a:t>
            </a:r>
            <a:r>
              <a:rPr lang="en-US" sz="2200" dirty="0" err="1"/>
              <a:t>toate</a:t>
            </a:r>
            <a:r>
              <a:rPr lang="en-US" sz="2200" dirty="0"/>
              <a:t> </a:t>
            </a:r>
            <a:r>
              <a:rPr lang="en-US" sz="2200" dirty="0" err="1"/>
              <a:t>mesajele</a:t>
            </a:r>
            <a:r>
              <a:rPr lang="en-US" sz="2200" dirty="0"/>
              <a:t> </a:t>
            </a:r>
            <a:r>
              <a:rPr lang="en-US" sz="2200" dirty="0" err="1"/>
              <a:t>clientului</a:t>
            </a:r>
            <a:r>
              <a:rPr lang="en-US" sz="2200" dirty="0"/>
              <a:t> </a:t>
            </a:r>
            <a:r>
              <a:rPr lang="en-US" sz="2200" dirty="0" err="1"/>
              <a:t>înainte</a:t>
            </a:r>
            <a:r>
              <a:rPr lang="en-US" sz="2200" dirty="0"/>
              <a:t> de a </a:t>
            </a:r>
            <a:r>
              <a:rPr lang="en-US" sz="2200" dirty="0" err="1"/>
              <a:t>scrie</a:t>
            </a:r>
            <a:r>
              <a:rPr lang="en-US" sz="2200" dirty="0"/>
              <a:t> </a:t>
            </a:r>
            <a:r>
              <a:rPr lang="en-US" sz="2200" dirty="0" err="1"/>
              <a:t>răspunsurile</a:t>
            </a:r>
            <a:r>
              <a:rPr lang="en-US" sz="2200" dirty="0"/>
              <a:t> sale, </a:t>
            </a:r>
            <a:r>
              <a:rPr lang="en-US" sz="2200" dirty="0" err="1"/>
              <a:t>sau</a:t>
            </a:r>
            <a:r>
              <a:rPr lang="en-US" sz="2200" dirty="0"/>
              <a:t> </a:t>
            </a:r>
            <a:r>
              <a:rPr lang="en-US" sz="2200" dirty="0" err="1"/>
              <a:t>ar</a:t>
            </a:r>
            <a:r>
              <a:rPr lang="en-US" sz="2200" dirty="0"/>
              <a:t> </a:t>
            </a:r>
            <a:r>
              <a:rPr lang="en-US" sz="2200" dirty="0" err="1"/>
              <a:t>putea</a:t>
            </a:r>
            <a:r>
              <a:rPr lang="en-US" sz="2200" dirty="0"/>
              <a:t> </a:t>
            </a:r>
            <a:r>
              <a:rPr lang="en-US" sz="2200" dirty="0" err="1"/>
              <a:t>citi</a:t>
            </a:r>
            <a:r>
              <a:rPr lang="en-US" sz="2200" dirty="0"/>
              <a:t> </a:t>
            </a:r>
            <a:r>
              <a:rPr lang="en-US" sz="2200" dirty="0" err="1"/>
              <a:t>alternativ</a:t>
            </a:r>
            <a:r>
              <a:rPr lang="en-US" sz="2200" dirty="0"/>
              <a:t> un </a:t>
            </a:r>
            <a:r>
              <a:rPr lang="en-US" sz="2200" dirty="0" err="1"/>
              <a:t>mesaj</a:t>
            </a:r>
            <a:r>
              <a:rPr lang="en-US" sz="2200" dirty="0"/>
              <a:t>, apoi </a:t>
            </a:r>
            <a:r>
              <a:rPr lang="en-US" sz="2200" dirty="0" err="1"/>
              <a:t>să</a:t>
            </a:r>
            <a:r>
              <a:rPr lang="en-US" sz="2200" dirty="0"/>
              <a:t> </a:t>
            </a:r>
            <a:r>
              <a:rPr lang="en-US" sz="2200" dirty="0" err="1"/>
              <a:t>scrie</a:t>
            </a:r>
            <a:r>
              <a:rPr lang="en-US" sz="2200" dirty="0"/>
              <a:t> un </a:t>
            </a:r>
            <a:r>
              <a:rPr lang="en-US" sz="2200" dirty="0" err="1"/>
              <a:t>mesaj</a:t>
            </a:r>
            <a:r>
              <a:rPr lang="en-US" sz="2200" dirty="0"/>
              <a:t>, </a:t>
            </a:r>
            <a:r>
              <a:rPr lang="en-US" sz="2200" dirty="0" err="1"/>
              <a:t>sau</a:t>
            </a:r>
            <a:r>
              <a:rPr lang="en-US" sz="2200" dirty="0"/>
              <a:t> o </a:t>
            </a:r>
            <a:r>
              <a:rPr lang="en-US" sz="2200" dirty="0" err="1"/>
              <a:t>altă</a:t>
            </a:r>
            <a:r>
              <a:rPr lang="en-US" sz="2200" dirty="0"/>
              <a:t> </a:t>
            </a:r>
            <a:r>
              <a:rPr lang="en-US" sz="2200" dirty="0" err="1"/>
              <a:t>combinație</a:t>
            </a:r>
            <a:r>
              <a:rPr lang="en-US" sz="2200" dirty="0"/>
              <a:t> de </a:t>
            </a:r>
            <a:r>
              <a:rPr lang="en-US" sz="2200" dirty="0" err="1"/>
              <a:t>citiri</a:t>
            </a:r>
            <a:r>
              <a:rPr lang="en-US" sz="2200" dirty="0"/>
              <a:t> </a:t>
            </a:r>
            <a:r>
              <a:rPr lang="en-US" sz="2200" dirty="0" err="1"/>
              <a:t>și</a:t>
            </a:r>
            <a:r>
              <a:rPr lang="en-US" sz="2200" dirty="0"/>
              <a:t> </a:t>
            </a:r>
            <a:r>
              <a:rPr lang="en-US" sz="2200" dirty="0" err="1"/>
              <a:t>scrieri</a:t>
            </a:r>
            <a:r>
              <a:rPr lang="en-US" sz="2200" dirty="0"/>
              <a:t>. </a:t>
            </a:r>
            <a:r>
              <a:rPr lang="en-US" sz="2200" dirty="0" err="1"/>
              <a:t>Ordinea</a:t>
            </a:r>
            <a:r>
              <a:rPr lang="en-US" sz="2200" dirty="0"/>
              <a:t> </a:t>
            </a:r>
            <a:r>
              <a:rPr lang="en-US" sz="2200" dirty="0" err="1"/>
              <a:t>mesajelor</a:t>
            </a:r>
            <a:r>
              <a:rPr lang="en-US" sz="2200" dirty="0"/>
              <a:t> din </a:t>
            </a:r>
            <a:r>
              <a:rPr lang="en-US" sz="2200" dirty="0" err="1"/>
              <a:t>fiecare</a:t>
            </a:r>
            <a:r>
              <a:rPr lang="en-US" sz="2200" dirty="0"/>
              <a:t> flux </a:t>
            </a:r>
            <a:r>
              <a:rPr lang="en-US" sz="2200" dirty="0" err="1"/>
              <a:t>este</a:t>
            </a:r>
            <a:r>
              <a:rPr lang="en-US" sz="2200" dirty="0"/>
              <a:t> </a:t>
            </a:r>
            <a:r>
              <a:rPr lang="en-US" sz="2200" dirty="0" err="1"/>
              <a:t>păstrată</a:t>
            </a:r>
            <a:r>
              <a:rPr lang="en-US" sz="2200" dirty="0"/>
              <a:t>. [{0..n} / {0..m}]:</a:t>
            </a:r>
          </a:p>
          <a:p>
            <a:pPr marL="0" indent="0">
              <a:buNone/>
            </a:pPr>
            <a:endParaRPr lang="en-US" sz="2000" dirty="0"/>
          </a:p>
          <a:p>
            <a:endParaRPr lang="en-US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În</a:t>
            </a:r>
            <a:r>
              <a:rPr lang="en-US" sz="2000" dirty="0"/>
              <a:t> </a:t>
            </a:r>
            <a:r>
              <a:rPr lang="en-US" sz="2000" dirty="0" err="1"/>
              <a:t>cazul</a:t>
            </a:r>
            <a:r>
              <a:rPr lang="en-US" sz="2000" dirty="0"/>
              <a:t> </a:t>
            </a:r>
            <a:r>
              <a:rPr lang="en-US" sz="2000" dirty="0" err="1"/>
              <a:t>unui</a:t>
            </a:r>
            <a:r>
              <a:rPr lang="en-US" sz="2000" dirty="0"/>
              <a:t> </a:t>
            </a:r>
            <a:r>
              <a:rPr lang="en-US" sz="2000" dirty="0" err="1"/>
              <a:t>serviciu</a:t>
            </a:r>
            <a:r>
              <a:rPr lang="en-US" sz="2000" dirty="0"/>
              <a:t> de </a:t>
            </a:r>
            <a:r>
              <a:rPr lang="en-US" sz="2000" dirty="0" err="1"/>
              <a:t>transmisie</a:t>
            </a:r>
            <a:r>
              <a:rPr lang="en-US" sz="2000" dirty="0"/>
              <a:t> </a:t>
            </a:r>
            <a:r>
              <a:rPr lang="en-US" sz="2000" dirty="0" err="1"/>
              <a:t>bidirecțională</a:t>
            </a:r>
            <a:r>
              <a:rPr lang="en-US" sz="2000" dirty="0"/>
              <a:t>, </a:t>
            </a:r>
            <a:r>
              <a:rPr lang="en-US" sz="2000" dirty="0" err="1"/>
              <a:t>apelul</a:t>
            </a:r>
            <a:r>
              <a:rPr lang="en-US" sz="2000" dirty="0"/>
              <a:t> </a:t>
            </a:r>
            <a:r>
              <a:rPr lang="en-US" sz="2000" dirty="0" err="1"/>
              <a:t>este</a:t>
            </a:r>
            <a:r>
              <a:rPr lang="en-US" sz="2000" dirty="0"/>
              <a:t> </a:t>
            </a:r>
            <a:r>
              <a:rPr lang="en-US" sz="2000" dirty="0" err="1"/>
              <a:t>inițiat</a:t>
            </a:r>
            <a:r>
              <a:rPr lang="en-US" sz="2000" dirty="0"/>
              <a:t> de </a:t>
            </a:r>
            <a:r>
              <a:rPr lang="en-US" sz="2000" dirty="0" err="1"/>
              <a:t>clientul</a:t>
            </a:r>
            <a:r>
              <a:rPr lang="en-US" sz="2000" dirty="0"/>
              <a:t> care </a:t>
            </a:r>
            <a:r>
              <a:rPr lang="en-US" sz="2000" dirty="0" err="1"/>
              <a:t>invocă</a:t>
            </a:r>
            <a:r>
              <a:rPr lang="en-US" sz="2000" dirty="0"/>
              <a:t> </a:t>
            </a:r>
            <a:r>
              <a:rPr lang="en-US" sz="2000" dirty="0" err="1"/>
              <a:t>metoda</a:t>
            </a:r>
            <a:r>
              <a:rPr lang="en-US" sz="2000" dirty="0"/>
              <a:t> </a:t>
            </a:r>
            <a:r>
              <a:rPr lang="en-US" sz="2000" dirty="0" err="1"/>
              <a:t>serverul</a:t>
            </a:r>
            <a:r>
              <a:rPr lang="en-US" sz="2000" dirty="0"/>
              <a:t> </a:t>
            </a:r>
            <a:r>
              <a:rPr lang="en-US" sz="2000" dirty="0" err="1"/>
              <a:t>primind</a:t>
            </a:r>
            <a:r>
              <a:rPr lang="en-US" sz="2000" dirty="0"/>
              <a:t> </a:t>
            </a:r>
            <a:r>
              <a:rPr lang="en-US" sz="2000" dirty="0" err="1"/>
              <a:t>metadatele</a:t>
            </a:r>
            <a:r>
              <a:rPr lang="en-US" sz="2000" dirty="0"/>
              <a:t> </a:t>
            </a:r>
            <a:r>
              <a:rPr lang="en-US" sz="2000" dirty="0" err="1"/>
              <a:t>clientului</a:t>
            </a:r>
            <a:r>
              <a:rPr lang="en-US" sz="2000" dirty="0"/>
              <a:t>, </a:t>
            </a:r>
            <a:r>
              <a:rPr lang="en-US" sz="2000" dirty="0" err="1"/>
              <a:t>numele</a:t>
            </a:r>
            <a:r>
              <a:rPr lang="en-US" sz="2000" dirty="0"/>
              <a:t> </a:t>
            </a:r>
            <a:r>
              <a:rPr lang="en-US" sz="2000" dirty="0" err="1"/>
              <a:t>metodei</a:t>
            </a:r>
            <a:r>
              <a:rPr lang="en-US" sz="2000" dirty="0"/>
              <a:t> </a:t>
            </a:r>
            <a:r>
              <a:rPr lang="en-US" sz="2000" dirty="0" err="1"/>
              <a:t>și</a:t>
            </a:r>
            <a:r>
              <a:rPr lang="en-US" sz="2000" dirty="0"/>
              <a:t> </a:t>
            </a:r>
            <a:r>
              <a:rPr lang="en-US" sz="2000" dirty="0" err="1"/>
              <a:t>termenul</a:t>
            </a:r>
            <a:r>
              <a:rPr lang="en-US" sz="2000" dirty="0"/>
              <a:t> </a:t>
            </a:r>
            <a:r>
              <a:rPr lang="en-US" sz="2000" dirty="0" err="1"/>
              <a:t>limită</a:t>
            </a:r>
            <a:r>
              <a:rPr lang="en-US" sz="2000" dirty="0"/>
              <a:t>. </a:t>
            </a:r>
            <a:r>
              <a:rPr lang="en-US" sz="2000" dirty="0" err="1"/>
              <a:t>Serverul</a:t>
            </a:r>
            <a:r>
              <a:rPr lang="en-US" sz="2000" dirty="0"/>
              <a:t> poate </a:t>
            </a:r>
            <a:r>
              <a:rPr lang="en-US" sz="2000" dirty="0" err="1"/>
              <a:t>alege</a:t>
            </a:r>
            <a:r>
              <a:rPr lang="en-US" sz="2000" dirty="0"/>
              <a:t> </a:t>
            </a:r>
            <a:r>
              <a:rPr lang="en-US" sz="2000" dirty="0" err="1"/>
              <a:t>să</a:t>
            </a:r>
            <a:r>
              <a:rPr lang="en-US" sz="2000" dirty="0"/>
              <a:t> </a:t>
            </a:r>
            <a:r>
              <a:rPr lang="en-US" sz="2000" dirty="0" err="1"/>
              <a:t>trimită</a:t>
            </a:r>
            <a:r>
              <a:rPr lang="en-US" sz="2000" dirty="0"/>
              <a:t> </a:t>
            </a:r>
            <a:r>
              <a:rPr lang="en-US" sz="2000" dirty="0" err="1"/>
              <a:t>înapoi</a:t>
            </a:r>
            <a:r>
              <a:rPr lang="en-US" sz="2000" dirty="0"/>
              <a:t> </a:t>
            </a:r>
            <a:r>
              <a:rPr lang="en-US" sz="2000" dirty="0" err="1"/>
              <a:t>metadatele</a:t>
            </a:r>
            <a:r>
              <a:rPr lang="en-US" sz="2000" dirty="0"/>
              <a:t> sale </a:t>
            </a:r>
            <a:r>
              <a:rPr lang="en-US" sz="2000" dirty="0" err="1"/>
              <a:t>inițiale</a:t>
            </a:r>
            <a:r>
              <a:rPr lang="en-US" sz="2000" dirty="0"/>
              <a:t> </a:t>
            </a:r>
            <a:r>
              <a:rPr lang="en-US" sz="2000" dirty="0" err="1"/>
              <a:t>sau</a:t>
            </a:r>
            <a:r>
              <a:rPr lang="en-US" sz="2000" dirty="0"/>
              <a:t> </a:t>
            </a:r>
            <a:r>
              <a:rPr lang="en-US" sz="2000" dirty="0" err="1"/>
              <a:t>să</a:t>
            </a:r>
            <a:r>
              <a:rPr lang="en-US" sz="2000" dirty="0"/>
              <a:t> </a:t>
            </a:r>
            <a:r>
              <a:rPr lang="en-US" sz="2000" dirty="0" err="1"/>
              <a:t>aștepte</a:t>
            </a:r>
            <a:r>
              <a:rPr lang="en-US" sz="2000" dirty="0"/>
              <a:t> ca </a:t>
            </a:r>
            <a:r>
              <a:rPr lang="en-US" sz="2000" dirty="0" err="1"/>
              <a:t>clientul</a:t>
            </a:r>
            <a:r>
              <a:rPr lang="en-US" sz="2000" dirty="0"/>
              <a:t> </a:t>
            </a:r>
            <a:r>
              <a:rPr lang="en-US" sz="2000" dirty="0" err="1"/>
              <a:t>să</a:t>
            </a:r>
            <a:r>
              <a:rPr lang="en-US" sz="2000" dirty="0"/>
              <a:t> </a:t>
            </a:r>
            <a:r>
              <a:rPr lang="en-US" sz="2000" dirty="0" err="1"/>
              <a:t>înceapă</a:t>
            </a:r>
            <a:r>
              <a:rPr lang="en-US" sz="2000" dirty="0"/>
              <a:t> </a:t>
            </a:r>
            <a:r>
              <a:rPr lang="en-US" sz="2000" dirty="0" err="1"/>
              <a:t>transmiterea</a:t>
            </a:r>
            <a:r>
              <a:rPr lang="en-US" sz="2000" dirty="0"/>
              <a:t> </a:t>
            </a:r>
            <a:r>
              <a:rPr lang="en-US" sz="2000" dirty="0" err="1"/>
              <a:t>mesajelor</a:t>
            </a:r>
            <a:r>
              <a:rPr lang="en-US" sz="2000" dirty="0"/>
              <a:t>. </a:t>
            </a:r>
            <a:r>
              <a:rPr lang="en-US" sz="2000" dirty="0" err="1"/>
              <a:t>Procesarea</a:t>
            </a:r>
            <a:r>
              <a:rPr lang="en-US" sz="2000" dirty="0"/>
              <a:t> </a:t>
            </a:r>
            <a:r>
              <a:rPr lang="en-US" sz="2000" dirty="0" err="1"/>
              <a:t>fluxului</a:t>
            </a:r>
            <a:r>
              <a:rPr lang="en-US" sz="2000" dirty="0"/>
              <a:t> pe </a:t>
            </a:r>
            <a:r>
              <a:rPr lang="en-US" sz="2000" dirty="0" err="1"/>
              <a:t>partea</a:t>
            </a:r>
            <a:r>
              <a:rPr lang="en-US" sz="2000" dirty="0"/>
              <a:t> de client </a:t>
            </a:r>
            <a:r>
              <a:rPr lang="en-US" sz="2000" dirty="0" err="1"/>
              <a:t>și</a:t>
            </a:r>
            <a:r>
              <a:rPr lang="en-US" sz="2000" dirty="0"/>
              <a:t> server </a:t>
            </a:r>
            <a:r>
              <a:rPr lang="en-US" sz="2000" dirty="0" err="1"/>
              <a:t>este</a:t>
            </a:r>
            <a:r>
              <a:rPr lang="en-US" sz="2000" dirty="0"/>
              <a:t> </a:t>
            </a:r>
            <a:r>
              <a:rPr lang="en-US" sz="2000" dirty="0" err="1"/>
              <a:t>specifică</a:t>
            </a:r>
            <a:r>
              <a:rPr lang="en-US" sz="2000" dirty="0"/>
              <a:t> </a:t>
            </a:r>
            <a:r>
              <a:rPr lang="en-US" sz="2000" dirty="0" err="1"/>
              <a:t>aplicației</a:t>
            </a:r>
            <a:r>
              <a:rPr lang="en-US" sz="2000" dirty="0"/>
              <a:t>. </a:t>
            </a:r>
            <a:r>
              <a:rPr lang="en-US" sz="2000" dirty="0" err="1"/>
              <a:t>Deoarece</a:t>
            </a:r>
            <a:r>
              <a:rPr lang="en-US" sz="2000" dirty="0"/>
              <a:t> </a:t>
            </a:r>
            <a:r>
              <a:rPr lang="en-US" sz="2000" dirty="0" err="1"/>
              <a:t>cele</a:t>
            </a:r>
            <a:r>
              <a:rPr lang="en-US" sz="2000" dirty="0"/>
              <a:t> </a:t>
            </a:r>
            <a:r>
              <a:rPr lang="en-US" sz="2000" dirty="0" err="1"/>
              <a:t>două</a:t>
            </a:r>
            <a:r>
              <a:rPr lang="en-US" sz="2000" dirty="0"/>
              <a:t> </a:t>
            </a:r>
            <a:r>
              <a:rPr lang="en-US" sz="2000" dirty="0" err="1"/>
              <a:t>fluxuri</a:t>
            </a:r>
            <a:r>
              <a:rPr lang="en-US" sz="2000" dirty="0"/>
              <a:t> sunt </a:t>
            </a:r>
            <a:r>
              <a:rPr lang="en-US" sz="2000" dirty="0" err="1"/>
              <a:t>independente</a:t>
            </a:r>
            <a:r>
              <a:rPr lang="en-US" sz="2000" dirty="0"/>
              <a:t>, </a:t>
            </a:r>
            <a:r>
              <a:rPr lang="en-US" sz="2000" dirty="0" err="1"/>
              <a:t>clientul</a:t>
            </a:r>
            <a:r>
              <a:rPr lang="en-US" sz="2000" dirty="0"/>
              <a:t> </a:t>
            </a:r>
            <a:r>
              <a:rPr lang="en-US" sz="2000" dirty="0" err="1"/>
              <a:t>și</a:t>
            </a:r>
            <a:r>
              <a:rPr lang="en-US" sz="2000" dirty="0"/>
              <a:t> </a:t>
            </a:r>
            <a:r>
              <a:rPr lang="en-US" sz="2000" dirty="0" err="1"/>
              <a:t>serverul</a:t>
            </a:r>
            <a:r>
              <a:rPr lang="en-US" sz="2000" dirty="0"/>
              <a:t> pot </a:t>
            </a:r>
            <a:r>
              <a:rPr lang="en-US" sz="2000" dirty="0" err="1"/>
              <a:t>citi</a:t>
            </a:r>
            <a:r>
              <a:rPr lang="en-US" sz="2000" dirty="0"/>
              <a:t> </a:t>
            </a:r>
            <a:r>
              <a:rPr lang="en-US" sz="2000" dirty="0" err="1"/>
              <a:t>și</a:t>
            </a:r>
            <a:r>
              <a:rPr lang="en-US" sz="2000" dirty="0"/>
              <a:t> </a:t>
            </a:r>
            <a:r>
              <a:rPr lang="en-US" sz="2000" dirty="0" err="1"/>
              <a:t>scrie</a:t>
            </a:r>
            <a:r>
              <a:rPr lang="en-US" sz="2000" dirty="0"/>
              <a:t> </a:t>
            </a:r>
            <a:r>
              <a:rPr lang="en-US" sz="2000" dirty="0" err="1"/>
              <a:t>mesaje</a:t>
            </a:r>
            <a:r>
              <a:rPr lang="en-US" sz="2000" dirty="0"/>
              <a:t> </a:t>
            </a:r>
            <a:r>
              <a:rPr lang="en-US" sz="2000" dirty="0" err="1"/>
              <a:t>în</a:t>
            </a:r>
            <a:r>
              <a:rPr lang="en-US" sz="2000" dirty="0"/>
              <a:t> </a:t>
            </a:r>
            <a:r>
              <a:rPr lang="en-US" sz="2000" dirty="0" err="1"/>
              <a:t>orice</a:t>
            </a:r>
            <a:r>
              <a:rPr lang="en-US" sz="2000" dirty="0"/>
              <a:t> </a:t>
            </a:r>
            <a:r>
              <a:rPr lang="en-US" sz="2000" dirty="0" err="1"/>
              <a:t>ordine</a:t>
            </a:r>
            <a:r>
              <a:rPr lang="en-US" sz="2000" dirty="0"/>
              <a:t>. De </a:t>
            </a:r>
            <a:r>
              <a:rPr lang="en-US" sz="2000" dirty="0" err="1"/>
              <a:t>exemplu</a:t>
            </a:r>
            <a:r>
              <a:rPr lang="en-US" sz="2000" dirty="0"/>
              <a:t>, un server poate </a:t>
            </a:r>
            <a:r>
              <a:rPr lang="en-US" sz="2000" dirty="0" err="1"/>
              <a:t>aștepta</a:t>
            </a:r>
            <a:r>
              <a:rPr lang="en-US" sz="2000" dirty="0"/>
              <a:t> </a:t>
            </a:r>
            <a:r>
              <a:rPr lang="en-US" sz="2000" dirty="0" err="1"/>
              <a:t>până</a:t>
            </a:r>
            <a:r>
              <a:rPr lang="en-US" sz="2000" dirty="0"/>
              <a:t> </a:t>
            </a:r>
            <a:r>
              <a:rPr lang="en-US" sz="2000" dirty="0" err="1"/>
              <a:t>când</a:t>
            </a:r>
            <a:r>
              <a:rPr lang="en-US" sz="2000" dirty="0"/>
              <a:t> a primit </a:t>
            </a:r>
            <a:r>
              <a:rPr lang="en-US" sz="2000" dirty="0" err="1"/>
              <a:t>toate</a:t>
            </a:r>
            <a:r>
              <a:rPr lang="en-US" sz="2000" dirty="0"/>
              <a:t> </a:t>
            </a:r>
            <a:r>
              <a:rPr lang="en-US" sz="2000" dirty="0" err="1"/>
              <a:t>mesajele</a:t>
            </a:r>
            <a:r>
              <a:rPr lang="en-US" sz="2000" dirty="0"/>
              <a:t> </a:t>
            </a:r>
            <a:r>
              <a:rPr lang="en-US" sz="2000" dirty="0" err="1"/>
              <a:t>unui</a:t>
            </a:r>
            <a:r>
              <a:rPr lang="en-US" sz="2000" dirty="0"/>
              <a:t> client </a:t>
            </a:r>
            <a:r>
              <a:rPr lang="en-US" sz="2000" dirty="0" err="1"/>
              <a:t>înainte</a:t>
            </a:r>
            <a:r>
              <a:rPr lang="en-US" sz="2000" dirty="0"/>
              <a:t> de a-</a:t>
            </a:r>
            <a:r>
              <a:rPr lang="en-US" sz="2000" dirty="0" err="1"/>
              <a:t>și</a:t>
            </a:r>
            <a:r>
              <a:rPr lang="en-US" sz="2000" dirty="0"/>
              <a:t> </a:t>
            </a:r>
            <a:r>
              <a:rPr lang="en-US" sz="2000" dirty="0" err="1"/>
              <a:t>scrie</a:t>
            </a:r>
            <a:r>
              <a:rPr lang="en-US" sz="2000" dirty="0"/>
              <a:t> </a:t>
            </a:r>
            <a:r>
              <a:rPr lang="en-US" sz="2000" dirty="0" err="1"/>
              <a:t>mesajele</a:t>
            </a:r>
            <a:r>
              <a:rPr lang="en-US" sz="2000" dirty="0"/>
              <a:t> </a:t>
            </a:r>
            <a:r>
              <a:rPr lang="en-US" sz="2000" dirty="0" err="1"/>
              <a:t>sau</a:t>
            </a:r>
            <a:r>
              <a:rPr lang="en-US" sz="2000" dirty="0"/>
              <a:t> </a:t>
            </a:r>
            <a:r>
              <a:rPr lang="en-US" sz="2000" dirty="0" err="1"/>
              <a:t>serverul</a:t>
            </a:r>
            <a:r>
              <a:rPr lang="en-US" sz="2000" dirty="0"/>
              <a:t> </a:t>
            </a:r>
            <a:r>
              <a:rPr lang="en-US" sz="2000" dirty="0" err="1"/>
              <a:t>și</a:t>
            </a:r>
            <a:r>
              <a:rPr lang="en-US" sz="2000" dirty="0"/>
              <a:t> </a:t>
            </a:r>
            <a:r>
              <a:rPr lang="en-US" sz="2000" dirty="0" err="1"/>
              <a:t>clientul</a:t>
            </a:r>
            <a:r>
              <a:rPr lang="en-US" sz="2000" dirty="0"/>
              <a:t> pot </a:t>
            </a:r>
            <a:r>
              <a:rPr lang="en-US" sz="2000" dirty="0" err="1"/>
              <a:t>juca</a:t>
            </a:r>
            <a:r>
              <a:rPr lang="en-US" sz="2000" dirty="0"/>
              <a:t> „ping-pong” - </a:t>
            </a:r>
            <a:r>
              <a:rPr lang="en-US" sz="2000" dirty="0" err="1"/>
              <a:t>serverul</a:t>
            </a:r>
            <a:r>
              <a:rPr lang="en-US" sz="2000" dirty="0"/>
              <a:t> </a:t>
            </a:r>
            <a:r>
              <a:rPr lang="en-US" sz="2000" dirty="0" err="1"/>
              <a:t>primește</a:t>
            </a:r>
            <a:r>
              <a:rPr lang="en-US" sz="2000" dirty="0"/>
              <a:t> o </a:t>
            </a:r>
            <a:r>
              <a:rPr lang="en-US" sz="2000" dirty="0" err="1"/>
              <a:t>cerere</a:t>
            </a:r>
            <a:r>
              <a:rPr lang="en-US" sz="2000" dirty="0"/>
              <a:t>, apoi </a:t>
            </a:r>
            <a:r>
              <a:rPr lang="en-US" sz="2000" dirty="0" err="1"/>
              <a:t>trimite</a:t>
            </a:r>
            <a:r>
              <a:rPr lang="en-US" sz="2000" dirty="0"/>
              <a:t> </a:t>
            </a:r>
            <a:r>
              <a:rPr lang="en-US" sz="2000" dirty="0" err="1"/>
              <a:t>înapoi</a:t>
            </a:r>
            <a:r>
              <a:rPr lang="en-US" sz="2000" dirty="0"/>
              <a:t> un </a:t>
            </a:r>
            <a:r>
              <a:rPr lang="en-US" sz="2000" dirty="0" err="1"/>
              <a:t>răspuns</a:t>
            </a:r>
            <a:r>
              <a:rPr lang="en-US" sz="2000" dirty="0"/>
              <a:t>, apoi </a:t>
            </a:r>
            <a:r>
              <a:rPr lang="en-US" sz="2000" dirty="0" err="1"/>
              <a:t>clientul</a:t>
            </a:r>
            <a:r>
              <a:rPr lang="en-US" sz="2000" dirty="0"/>
              <a:t> </a:t>
            </a:r>
            <a:r>
              <a:rPr lang="en-US" sz="2000" dirty="0" err="1"/>
              <a:t>trimite</a:t>
            </a:r>
            <a:r>
              <a:rPr lang="en-US" sz="2000" dirty="0"/>
              <a:t> o </a:t>
            </a:r>
            <a:r>
              <a:rPr lang="en-US" sz="2000" dirty="0" err="1"/>
              <a:t>altă</a:t>
            </a:r>
            <a:r>
              <a:rPr lang="en-US" sz="2000" dirty="0"/>
              <a:t> </a:t>
            </a:r>
            <a:r>
              <a:rPr lang="en-US" sz="2000" dirty="0" err="1"/>
              <a:t>cerere</a:t>
            </a:r>
            <a:r>
              <a:rPr lang="en-US" sz="2000" dirty="0"/>
              <a:t> </a:t>
            </a:r>
            <a:r>
              <a:rPr lang="en-US" sz="2000" dirty="0" err="1"/>
              <a:t>bazată</a:t>
            </a:r>
            <a:r>
              <a:rPr lang="en-US" sz="2000" dirty="0"/>
              <a:t> pe </a:t>
            </a:r>
            <a:r>
              <a:rPr lang="en-US" sz="2000" dirty="0" err="1"/>
              <a:t>răspuns</a:t>
            </a:r>
            <a:r>
              <a:rPr lang="en-US" sz="2000" dirty="0"/>
              <a:t> </a:t>
            </a:r>
            <a:r>
              <a:rPr lang="en-US" sz="2000" dirty="0" err="1"/>
              <a:t>și</a:t>
            </a:r>
            <a:r>
              <a:rPr lang="en-US" sz="2000" dirty="0"/>
              <a:t> </a:t>
            </a:r>
            <a:r>
              <a:rPr lang="en-US" sz="2000" dirty="0" err="1"/>
              <a:t>așa</a:t>
            </a:r>
            <a:r>
              <a:rPr lang="en-US" sz="2000" dirty="0"/>
              <a:t> </a:t>
            </a:r>
            <a:r>
              <a:rPr lang="en-US" sz="2000" dirty="0" err="1"/>
              <a:t>mai</a:t>
            </a:r>
            <a:r>
              <a:rPr lang="en-US" sz="2000" dirty="0"/>
              <a:t> </a:t>
            </a:r>
            <a:r>
              <a:rPr lang="en-US" sz="2000" dirty="0" err="1"/>
              <a:t>departe</a:t>
            </a:r>
            <a:r>
              <a:rPr lang="en-US" sz="2000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99901C-786A-5AE0-014A-E5D1472E912C}"/>
              </a:ext>
            </a:extLst>
          </p:cNvPr>
          <p:cNvSpPr txBox="1"/>
          <p:nvPr/>
        </p:nvSpPr>
        <p:spPr>
          <a:xfrm>
            <a:off x="530190" y="3718328"/>
            <a:ext cx="11430630" cy="52322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800" b="1" dirty="0" err="1">
                <a:solidFill>
                  <a:schemeClr val="accent2">
                    <a:lumMod val="50000"/>
                  </a:schemeClr>
                </a:solidFill>
              </a:rPr>
              <a:t>rpc</a:t>
            </a:r>
            <a:r>
              <a:rPr lang="en-US" sz="2800" dirty="0"/>
              <a:t> </a:t>
            </a:r>
            <a:r>
              <a:rPr lang="en-US" sz="2800" dirty="0" err="1"/>
              <a:t>BidirectionalHello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(</a:t>
            </a:r>
            <a:r>
              <a:rPr lang="en-US" sz="2800" b="1" dirty="0">
                <a:solidFill>
                  <a:srgbClr val="FF0000"/>
                </a:solidFill>
              </a:rPr>
              <a:t>stream </a:t>
            </a:r>
            <a:r>
              <a:rPr lang="en-US" sz="2800" dirty="0" err="1"/>
              <a:t>HelloRequest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)</a:t>
            </a:r>
            <a:r>
              <a:rPr lang="en-US" sz="2800" dirty="0"/>
              <a:t> </a:t>
            </a:r>
            <a:r>
              <a:rPr lang="en-US" sz="2800" b="1" dirty="0">
                <a:solidFill>
                  <a:schemeClr val="accent2">
                    <a:lumMod val="50000"/>
                  </a:schemeClr>
                </a:solidFill>
              </a:rPr>
              <a:t>returns</a:t>
            </a:r>
            <a:r>
              <a:rPr lang="en-US" sz="2800" dirty="0"/>
              <a:t> 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(</a:t>
            </a:r>
            <a:r>
              <a:rPr lang="en-US" sz="2800" b="1" dirty="0">
                <a:solidFill>
                  <a:srgbClr val="FF0000"/>
                </a:solidFill>
              </a:rPr>
              <a:t>stream </a:t>
            </a:r>
            <a:r>
              <a:rPr lang="en-US" sz="2800" dirty="0" err="1"/>
              <a:t>HelloResponse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4292306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 err="1"/>
              <a:t>Expirarea</a:t>
            </a:r>
            <a:r>
              <a:rPr lang="en-US" altLang="en-US" dirty="0"/>
              <a:t>, </a:t>
            </a:r>
            <a:r>
              <a:rPr lang="en-US" altLang="en-US" dirty="0" err="1"/>
              <a:t>rezilierea</a:t>
            </a:r>
            <a:r>
              <a:rPr lang="en-US" altLang="en-US" dirty="0"/>
              <a:t> </a:t>
            </a:r>
            <a:r>
              <a:rPr lang="en-US" altLang="en-US" dirty="0" err="1"/>
              <a:t>și</a:t>
            </a:r>
            <a:r>
              <a:rPr lang="en-US" altLang="en-US" dirty="0"/>
              <a:t> </a:t>
            </a:r>
            <a:r>
              <a:rPr lang="en-US" altLang="en-US" dirty="0" err="1"/>
              <a:t>anularea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A2DBF87-F7A8-DF04-1731-F42EF7FFAC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4266" y="1665838"/>
            <a:ext cx="11610506" cy="5078994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b="1" dirty="0" err="1"/>
              <a:t>Expirarea</a:t>
            </a:r>
            <a:r>
              <a:rPr lang="en-US" sz="2200" b="1" dirty="0"/>
              <a:t> </a:t>
            </a:r>
            <a:r>
              <a:rPr lang="en-US" sz="2200" b="1" dirty="0" err="1"/>
              <a:t>unui</a:t>
            </a:r>
            <a:r>
              <a:rPr lang="en-US" sz="2200" b="1" dirty="0"/>
              <a:t> </a:t>
            </a:r>
            <a:r>
              <a:rPr lang="en-US" sz="2200" b="1" dirty="0" err="1"/>
              <a:t>apel</a:t>
            </a:r>
            <a:r>
              <a:rPr lang="en-US" sz="2200" b="1" dirty="0"/>
              <a:t> </a:t>
            </a:r>
            <a:r>
              <a:rPr lang="en-US" sz="2200" b="1" dirty="0" err="1"/>
              <a:t>gRPC</a:t>
            </a:r>
            <a:r>
              <a:rPr lang="en-US" sz="2200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gRPC</a:t>
            </a:r>
            <a:r>
              <a:rPr lang="en-US" sz="2000" dirty="0"/>
              <a:t> </a:t>
            </a:r>
            <a:r>
              <a:rPr lang="en-US" sz="2000" dirty="0" err="1"/>
              <a:t>permite</a:t>
            </a:r>
            <a:r>
              <a:rPr lang="en-US" sz="2000" dirty="0"/>
              <a:t> </a:t>
            </a:r>
            <a:r>
              <a:rPr lang="en-US" sz="2000" dirty="0" err="1"/>
              <a:t>clienților</a:t>
            </a:r>
            <a:r>
              <a:rPr lang="en-US" sz="2000" dirty="0"/>
              <a:t> </a:t>
            </a:r>
            <a:r>
              <a:rPr lang="en-US" sz="2000" dirty="0" err="1"/>
              <a:t>să</a:t>
            </a:r>
            <a:r>
              <a:rPr lang="en-US" sz="2000" dirty="0"/>
              <a:t> </a:t>
            </a:r>
            <a:r>
              <a:rPr lang="en-US" sz="2000" dirty="0" err="1"/>
              <a:t>specifice</a:t>
            </a:r>
            <a:r>
              <a:rPr lang="en-US" sz="2000" dirty="0"/>
              <a:t> </a:t>
            </a:r>
            <a:r>
              <a:rPr lang="en-US" sz="2000" dirty="0" err="1"/>
              <a:t>cât</a:t>
            </a:r>
            <a:r>
              <a:rPr lang="en-US" sz="2000" dirty="0"/>
              <a:t> </a:t>
            </a:r>
            <a:r>
              <a:rPr lang="en-US" sz="2000" dirty="0" err="1"/>
              <a:t>timp</a:t>
            </a:r>
            <a:r>
              <a:rPr lang="en-US" sz="2000" dirty="0"/>
              <a:t> sunt </a:t>
            </a:r>
            <a:r>
              <a:rPr lang="en-US" sz="2000" dirty="0" err="1"/>
              <a:t>dispuși</a:t>
            </a:r>
            <a:r>
              <a:rPr lang="en-US" sz="2000" dirty="0"/>
              <a:t> </a:t>
            </a:r>
            <a:r>
              <a:rPr lang="en-US" sz="2000" dirty="0" err="1"/>
              <a:t>să</a:t>
            </a:r>
            <a:r>
              <a:rPr lang="en-US" sz="2000" dirty="0"/>
              <a:t> </a:t>
            </a:r>
            <a:r>
              <a:rPr lang="en-US" sz="2000" dirty="0" err="1"/>
              <a:t>aștepte</a:t>
            </a:r>
            <a:r>
              <a:rPr lang="en-US" sz="2000" dirty="0"/>
              <a:t> </a:t>
            </a:r>
            <a:r>
              <a:rPr lang="en-US" sz="2000" dirty="0" err="1"/>
              <a:t>finalizarea</a:t>
            </a:r>
            <a:r>
              <a:rPr lang="en-US" sz="2000" dirty="0"/>
              <a:t> </a:t>
            </a:r>
            <a:r>
              <a:rPr lang="en-US" sz="2000" dirty="0" err="1"/>
              <a:t>unui</a:t>
            </a:r>
            <a:r>
              <a:rPr lang="en-US" sz="2000" dirty="0"/>
              <a:t> </a:t>
            </a:r>
            <a:r>
              <a:rPr lang="en-US" sz="2000" dirty="0" err="1"/>
              <a:t>apel</a:t>
            </a:r>
            <a:r>
              <a:rPr lang="en-US" sz="2000" dirty="0"/>
              <a:t> </a:t>
            </a:r>
            <a:r>
              <a:rPr lang="en-US" sz="2000" dirty="0" err="1"/>
              <a:t>înainte</a:t>
            </a:r>
            <a:r>
              <a:rPr lang="en-US" sz="2000" dirty="0"/>
              <a:t> ca </a:t>
            </a:r>
            <a:r>
              <a:rPr lang="en-US" sz="2000" dirty="0" err="1"/>
              <a:t>acesta</a:t>
            </a:r>
            <a:r>
              <a:rPr lang="en-US" sz="2000" dirty="0"/>
              <a:t> </a:t>
            </a:r>
            <a:r>
              <a:rPr lang="en-US" sz="2000" dirty="0" err="1"/>
              <a:t>să</a:t>
            </a:r>
            <a:r>
              <a:rPr lang="en-US" sz="2000" dirty="0"/>
              <a:t> fie </a:t>
            </a:r>
            <a:r>
              <a:rPr lang="en-US" sz="2000" dirty="0" err="1"/>
              <a:t>terminat</a:t>
            </a:r>
            <a:r>
              <a:rPr lang="en-US" sz="2000" dirty="0"/>
              <a:t> cu o </a:t>
            </a:r>
            <a:r>
              <a:rPr lang="en-US" sz="2000" dirty="0" err="1"/>
              <a:t>eroare</a:t>
            </a:r>
            <a:r>
              <a:rPr lang="en-US" sz="2000" dirty="0"/>
              <a:t> DEADLINE_EXCEEDED. Pe </a:t>
            </a:r>
            <a:r>
              <a:rPr lang="en-US" sz="2000" dirty="0" err="1"/>
              <a:t>partea</a:t>
            </a:r>
            <a:r>
              <a:rPr lang="en-US" sz="2000" dirty="0"/>
              <a:t> </a:t>
            </a:r>
            <a:r>
              <a:rPr lang="en-US" sz="2000" dirty="0" err="1"/>
              <a:t>serverului</a:t>
            </a:r>
            <a:r>
              <a:rPr lang="en-US" sz="2000" dirty="0"/>
              <a:t>, </a:t>
            </a:r>
            <a:r>
              <a:rPr lang="en-US" sz="2000" dirty="0" err="1"/>
              <a:t>serverul</a:t>
            </a:r>
            <a:r>
              <a:rPr lang="en-US" sz="2000" dirty="0"/>
              <a:t> poate </a:t>
            </a:r>
            <a:r>
              <a:rPr lang="en-US" sz="2000" dirty="0" err="1"/>
              <a:t>interoga</a:t>
            </a:r>
            <a:r>
              <a:rPr lang="en-US" sz="2000" dirty="0"/>
              <a:t> pentru a </a:t>
            </a:r>
            <a:r>
              <a:rPr lang="en-US" sz="2000" dirty="0" err="1"/>
              <a:t>vedea</a:t>
            </a:r>
            <a:r>
              <a:rPr lang="en-US" sz="2000" dirty="0"/>
              <a:t> </a:t>
            </a:r>
            <a:r>
              <a:rPr lang="en-US" sz="2000" dirty="0" err="1"/>
              <a:t>dacă</a:t>
            </a:r>
            <a:r>
              <a:rPr lang="en-US" sz="2000" dirty="0"/>
              <a:t> un </a:t>
            </a:r>
            <a:r>
              <a:rPr lang="en-US" sz="2000" dirty="0" err="1"/>
              <a:t>anumit</a:t>
            </a:r>
            <a:r>
              <a:rPr lang="en-US" sz="2000" dirty="0"/>
              <a:t> </a:t>
            </a:r>
            <a:r>
              <a:rPr lang="en-US" sz="2000" dirty="0" err="1"/>
              <a:t>apel</a:t>
            </a:r>
            <a:r>
              <a:rPr lang="en-US" sz="2000" dirty="0"/>
              <a:t> a </a:t>
            </a:r>
            <a:r>
              <a:rPr lang="en-US" sz="2000" dirty="0" err="1"/>
              <a:t>expirat</a:t>
            </a:r>
            <a:r>
              <a:rPr lang="en-US" sz="2000" dirty="0"/>
              <a:t> </a:t>
            </a:r>
            <a:r>
              <a:rPr lang="en-US" sz="2000" dirty="0" err="1"/>
              <a:t>sau</a:t>
            </a:r>
            <a:r>
              <a:rPr lang="en-US" sz="2000" dirty="0"/>
              <a:t> </a:t>
            </a:r>
            <a:r>
              <a:rPr lang="en-US" sz="2000" dirty="0" err="1"/>
              <a:t>cât</a:t>
            </a:r>
            <a:r>
              <a:rPr lang="en-US" sz="2000" dirty="0"/>
              <a:t> </a:t>
            </a:r>
            <a:r>
              <a:rPr lang="en-US" sz="2000" dirty="0" err="1"/>
              <a:t>timp</a:t>
            </a:r>
            <a:r>
              <a:rPr lang="en-US" sz="2000" dirty="0"/>
              <a:t> </a:t>
            </a:r>
            <a:r>
              <a:rPr lang="en-US" sz="2000" dirty="0" err="1"/>
              <a:t>mai</a:t>
            </a:r>
            <a:r>
              <a:rPr lang="en-US" sz="2000" dirty="0"/>
              <a:t> </a:t>
            </a:r>
            <a:r>
              <a:rPr lang="en-US" sz="2000" dirty="0" err="1"/>
              <a:t>rămâne</a:t>
            </a:r>
            <a:r>
              <a:rPr lang="en-US" sz="2000" dirty="0"/>
              <a:t> pentru </a:t>
            </a:r>
            <a:r>
              <a:rPr lang="en-US" sz="2000" dirty="0" err="1"/>
              <a:t>finalizare</a:t>
            </a:r>
            <a:r>
              <a:rPr lang="en-US" sz="2000" dirty="0"/>
              <a:t>. </a:t>
            </a:r>
            <a:r>
              <a:rPr lang="en-US" sz="2000" dirty="0" err="1"/>
              <a:t>Specificarea</a:t>
            </a:r>
            <a:r>
              <a:rPr lang="en-US" sz="2000" dirty="0"/>
              <a:t> </a:t>
            </a:r>
            <a:r>
              <a:rPr lang="en-US" sz="2000" dirty="0" err="1"/>
              <a:t>unui</a:t>
            </a:r>
            <a:r>
              <a:rPr lang="en-US" sz="2000" dirty="0"/>
              <a:t> termen </a:t>
            </a:r>
            <a:r>
              <a:rPr lang="en-US" sz="2000" dirty="0" err="1"/>
              <a:t>limită</a:t>
            </a:r>
            <a:r>
              <a:rPr lang="en-US" sz="2000" dirty="0"/>
              <a:t> </a:t>
            </a:r>
            <a:r>
              <a:rPr lang="en-US" sz="2000" dirty="0" err="1"/>
              <a:t>sau</a:t>
            </a:r>
            <a:r>
              <a:rPr lang="en-US" sz="2000" dirty="0"/>
              <a:t> a </a:t>
            </a:r>
            <a:r>
              <a:rPr lang="en-US" sz="2000" dirty="0" err="1"/>
              <a:t>unui</a:t>
            </a:r>
            <a:r>
              <a:rPr lang="en-US" sz="2000" dirty="0"/>
              <a:t> timeout </a:t>
            </a:r>
            <a:r>
              <a:rPr lang="en-US" sz="2000" dirty="0" err="1"/>
              <a:t>este</a:t>
            </a:r>
            <a:r>
              <a:rPr lang="en-US" sz="2000" dirty="0"/>
              <a:t> </a:t>
            </a:r>
            <a:r>
              <a:rPr lang="en-US" sz="2000" dirty="0" err="1"/>
              <a:t>specifică</a:t>
            </a:r>
            <a:r>
              <a:rPr lang="en-US" sz="2000" dirty="0"/>
              <a:t> </a:t>
            </a:r>
            <a:r>
              <a:rPr lang="en-US" sz="2000" dirty="0" err="1"/>
              <a:t>limbajului</a:t>
            </a:r>
            <a:r>
              <a:rPr lang="en-US" sz="2000" dirty="0"/>
              <a:t>: </a:t>
            </a:r>
            <a:r>
              <a:rPr lang="en-US" sz="2000" dirty="0" err="1"/>
              <a:t>unele</a:t>
            </a:r>
            <a:r>
              <a:rPr lang="en-US" sz="2000" dirty="0"/>
              <a:t> API-</a:t>
            </a:r>
            <a:r>
              <a:rPr lang="en-US" sz="2000" dirty="0" err="1"/>
              <a:t>uri</a:t>
            </a:r>
            <a:r>
              <a:rPr lang="en-US" sz="2000" dirty="0"/>
              <a:t> </a:t>
            </a:r>
            <a:r>
              <a:rPr lang="en-US" sz="2000" dirty="0" err="1"/>
              <a:t>funcționează</a:t>
            </a:r>
            <a:r>
              <a:rPr lang="en-US" sz="2000" dirty="0"/>
              <a:t> </a:t>
            </a:r>
            <a:r>
              <a:rPr lang="en-US" sz="2000" dirty="0" err="1"/>
              <a:t>în</a:t>
            </a:r>
            <a:r>
              <a:rPr lang="en-US" sz="2000" dirty="0"/>
              <a:t> </a:t>
            </a:r>
            <a:r>
              <a:rPr lang="en-US" sz="2000" dirty="0" err="1"/>
              <a:t>termeni</a:t>
            </a:r>
            <a:r>
              <a:rPr lang="en-US" sz="2000" dirty="0"/>
              <a:t> de timeout (</a:t>
            </a:r>
            <a:r>
              <a:rPr lang="en-US" sz="2000" dirty="0" err="1"/>
              <a:t>durate</a:t>
            </a:r>
            <a:r>
              <a:rPr lang="en-US" sz="2000" dirty="0"/>
              <a:t> de </a:t>
            </a:r>
            <a:r>
              <a:rPr lang="en-US" sz="2000" dirty="0" err="1"/>
              <a:t>timp</a:t>
            </a:r>
            <a:r>
              <a:rPr lang="en-US" sz="2000" dirty="0"/>
              <a:t>), </a:t>
            </a:r>
            <a:r>
              <a:rPr lang="en-US" sz="2000" dirty="0" err="1"/>
              <a:t>în</a:t>
            </a:r>
            <a:r>
              <a:rPr lang="en-US" sz="2000" dirty="0"/>
              <a:t>  </a:t>
            </a:r>
            <a:r>
              <a:rPr lang="en-US" sz="2000" dirty="0" err="1"/>
              <a:t>ce</a:t>
            </a:r>
            <a:r>
              <a:rPr lang="en-US" sz="2000" dirty="0"/>
              <a:t> </a:t>
            </a:r>
            <a:r>
              <a:rPr lang="en-US" sz="2000" dirty="0" err="1"/>
              <a:t>altele</a:t>
            </a:r>
            <a:r>
              <a:rPr lang="en-US" sz="2000" dirty="0"/>
              <a:t> </a:t>
            </a:r>
            <a:r>
              <a:rPr lang="en-US" sz="2000" dirty="0" err="1"/>
              <a:t>funcționează</a:t>
            </a:r>
            <a:r>
              <a:rPr lang="en-US" sz="2000" dirty="0"/>
              <a:t> </a:t>
            </a:r>
            <a:r>
              <a:rPr lang="en-US" sz="2000" dirty="0" err="1"/>
              <a:t>în</a:t>
            </a:r>
            <a:r>
              <a:rPr lang="en-US" sz="2000" dirty="0"/>
              <a:t> </a:t>
            </a:r>
            <a:r>
              <a:rPr lang="en-US" sz="2000" dirty="0" err="1"/>
              <a:t>termenii</a:t>
            </a:r>
            <a:r>
              <a:rPr lang="en-US" sz="2000" dirty="0"/>
              <a:t> </a:t>
            </a:r>
            <a:r>
              <a:rPr lang="en-US" sz="2000" dirty="0" err="1"/>
              <a:t>unui</a:t>
            </a:r>
            <a:r>
              <a:rPr lang="en-US" sz="2000" dirty="0"/>
              <a:t> termen </a:t>
            </a:r>
            <a:r>
              <a:rPr lang="en-US" sz="2000" dirty="0" err="1"/>
              <a:t>limită</a:t>
            </a:r>
            <a:r>
              <a:rPr lang="en-US" sz="2000" dirty="0"/>
              <a:t> (un moment fix </a:t>
            </a:r>
            <a:r>
              <a:rPr lang="en-US" sz="2000" dirty="0" err="1"/>
              <a:t>în</a:t>
            </a:r>
            <a:r>
              <a:rPr lang="en-US" sz="2000" dirty="0"/>
              <a:t> </a:t>
            </a:r>
            <a:r>
              <a:rPr lang="en-US" sz="2000" dirty="0" err="1"/>
              <a:t>timp</a:t>
            </a:r>
            <a:r>
              <a:rPr lang="en-US" sz="2000" dirty="0"/>
              <a:t>) </a:t>
            </a:r>
            <a:r>
              <a:rPr lang="en-US" sz="2000" dirty="0" err="1"/>
              <a:t>și</a:t>
            </a:r>
            <a:r>
              <a:rPr lang="en-US" sz="2000" dirty="0"/>
              <a:t> pot </a:t>
            </a:r>
            <a:r>
              <a:rPr lang="en-US" sz="2000" dirty="0" err="1"/>
              <a:t>avea</a:t>
            </a:r>
            <a:r>
              <a:rPr lang="en-US" sz="2000" dirty="0"/>
              <a:t> </a:t>
            </a:r>
            <a:r>
              <a:rPr lang="en-US" sz="2000" dirty="0" err="1"/>
              <a:t>sau</a:t>
            </a:r>
            <a:r>
              <a:rPr lang="en-US" sz="2000" dirty="0"/>
              <a:t> nu un termen implicit.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b="1" dirty="0" err="1"/>
              <a:t>Rezilierea</a:t>
            </a:r>
            <a:r>
              <a:rPr lang="en-US" sz="2200" b="1" dirty="0"/>
              <a:t> </a:t>
            </a:r>
            <a:r>
              <a:rPr lang="en-US" sz="2200" b="1" dirty="0" err="1"/>
              <a:t>unui</a:t>
            </a:r>
            <a:r>
              <a:rPr lang="en-US" sz="2200" b="1" dirty="0"/>
              <a:t> </a:t>
            </a:r>
            <a:r>
              <a:rPr lang="en-US" sz="2200" b="1" dirty="0" err="1"/>
              <a:t>apel</a:t>
            </a:r>
            <a:r>
              <a:rPr lang="en-US" sz="2200" b="1" dirty="0"/>
              <a:t> </a:t>
            </a:r>
            <a:r>
              <a:rPr lang="en-US" sz="2200" b="1" dirty="0" err="1"/>
              <a:t>gRPC</a:t>
            </a:r>
            <a:r>
              <a:rPr lang="en-US" sz="2200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În</a:t>
            </a:r>
            <a:r>
              <a:rPr lang="en-US" sz="2000" dirty="0"/>
              <a:t> </a:t>
            </a:r>
            <a:r>
              <a:rPr lang="en-US" sz="2000" dirty="0" err="1"/>
              <a:t>gRPC</a:t>
            </a:r>
            <a:r>
              <a:rPr lang="en-US" sz="2000" dirty="0"/>
              <a:t>, </a:t>
            </a:r>
            <a:r>
              <a:rPr lang="en-US" sz="2000" dirty="0" err="1"/>
              <a:t>atât</a:t>
            </a:r>
            <a:r>
              <a:rPr lang="en-US" sz="2000" dirty="0"/>
              <a:t> </a:t>
            </a:r>
            <a:r>
              <a:rPr lang="en-US" sz="2000" dirty="0" err="1"/>
              <a:t>clientul</a:t>
            </a:r>
            <a:r>
              <a:rPr lang="en-US" sz="2000" dirty="0"/>
              <a:t>, </a:t>
            </a:r>
            <a:r>
              <a:rPr lang="en-US" sz="2000" dirty="0" err="1"/>
              <a:t>cât</a:t>
            </a:r>
            <a:r>
              <a:rPr lang="en-US" sz="2000" dirty="0"/>
              <a:t> </a:t>
            </a:r>
            <a:r>
              <a:rPr lang="en-US" sz="2000" dirty="0" err="1"/>
              <a:t>și</a:t>
            </a:r>
            <a:r>
              <a:rPr lang="en-US" sz="2000" dirty="0"/>
              <a:t> </a:t>
            </a:r>
            <a:r>
              <a:rPr lang="en-US" sz="2000" dirty="0" err="1"/>
              <a:t>serverul</a:t>
            </a:r>
            <a:r>
              <a:rPr lang="en-US" sz="2000" dirty="0"/>
              <a:t> fac </a:t>
            </a:r>
            <a:r>
              <a:rPr lang="en-US" sz="2000" dirty="0" err="1"/>
              <a:t>determinări</a:t>
            </a:r>
            <a:r>
              <a:rPr lang="en-US" sz="2000" dirty="0"/>
              <a:t> </a:t>
            </a:r>
            <a:r>
              <a:rPr lang="en-US" sz="2000" dirty="0" err="1"/>
              <a:t>independente</a:t>
            </a:r>
            <a:r>
              <a:rPr lang="en-US" sz="2000" dirty="0"/>
              <a:t> </a:t>
            </a:r>
            <a:r>
              <a:rPr lang="en-US" sz="2000" dirty="0" err="1"/>
              <a:t>și</a:t>
            </a:r>
            <a:r>
              <a:rPr lang="en-US" sz="2000" dirty="0"/>
              <a:t> locale ale </a:t>
            </a:r>
            <a:r>
              <a:rPr lang="en-US" sz="2000" dirty="0" err="1"/>
              <a:t>succesului</a:t>
            </a:r>
            <a:r>
              <a:rPr lang="en-US" sz="2000" dirty="0"/>
              <a:t> </a:t>
            </a:r>
            <a:r>
              <a:rPr lang="en-US" sz="2000" dirty="0" err="1"/>
              <a:t>apelului</a:t>
            </a:r>
            <a:r>
              <a:rPr lang="en-US" sz="2000" dirty="0"/>
              <a:t>, </a:t>
            </a:r>
            <a:r>
              <a:rPr lang="en-US" sz="2000" dirty="0" err="1"/>
              <a:t>iar</a:t>
            </a:r>
            <a:r>
              <a:rPr lang="en-US" sz="2000" dirty="0"/>
              <a:t> </a:t>
            </a:r>
            <a:r>
              <a:rPr lang="en-US" sz="2000" dirty="0" err="1"/>
              <a:t>concluziile</a:t>
            </a:r>
            <a:r>
              <a:rPr lang="en-US" sz="2000" dirty="0"/>
              <a:t> lor pot </a:t>
            </a:r>
            <a:r>
              <a:rPr lang="en-US" sz="2000" dirty="0" err="1"/>
              <a:t>să</a:t>
            </a:r>
            <a:r>
              <a:rPr lang="en-US" sz="2000" dirty="0"/>
              <a:t> nu se </a:t>
            </a:r>
            <a:r>
              <a:rPr lang="en-US" sz="2000" dirty="0" err="1"/>
              <a:t>potrivească</a:t>
            </a:r>
            <a:r>
              <a:rPr lang="en-US" sz="2000" dirty="0"/>
              <a:t>. </a:t>
            </a:r>
            <a:r>
              <a:rPr lang="en-US" sz="2000" dirty="0" err="1"/>
              <a:t>Aceasta</a:t>
            </a:r>
            <a:r>
              <a:rPr lang="en-US" sz="2000" dirty="0"/>
              <a:t> </a:t>
            </a:r>
            <a:r>
              <a:rPr lang="en-US" sz="2000" dirty="0" err="1"/>
              <a:t>înseamnă</a:t>
            </a:r>
            <a:r>
              <a:rPr lang="en-US" sz="2000" dirty="0"/>
              <a:t> </a:t>
            </a:r>
            <a:r>
              <a:rPr lang="en-US" sz="2000" dirty="0" err="1"/>
              <a:t>că</a:t>
            </a:r>
            <a:r>
              <a:rPr lang="en-US" sz="2000" dirty="0"/>
              <a:t>, de </a:t>
            </a:r>
            <a:r>
              <a:rPr lang="en-US" sz="2000" dirty="0" err="1"/>
              <a:t>exemplu</a:t>
            </a:r>
            <a:r>
              <a:rPr lang="en-US" sz="2000" dirty="0"/>
              <a:t>, </a:t>
            </a:r>
            <a:r>
              <a:rPr lang="en-US" sz="2000" dirty="0" err="1"/>
              <a:t>ar</a:t>
            </a:r>
            <a:r>
              <a:rPr lang="en-US" sz="2000" dirty="0"/>
              <a:t> </a:t>
            </a:r>
            <a:r>
              <a:rPr lang="en-US" sz="2000" dirty="0" err="1"/>
              <a:t>putea</a:t>
            </a:r>
            <a:r>
              <a:rPr lang="en-US" sz="2000" dirty="0"/>
              <a:t> </a:t>
            </a:r>
            <a:r>
              <a:rPr lang="en-US" sz="2000" dirty="0" err="1"/>
              <a:t>exista</a:t>
            </a:r>
            <a:r>
              <a:rPr lang="en-US" sz="2000" dirty="0"/>
              <a:t> un </a:t>
            </a:r>
            <a:r>
              <a:rPr lang="en-US" sz="2000" dirty="0" err="1"/>
              <a:t>apel</a:t>
            </a:r>
            <a:r>
              <a:rPr lang="en-US" sz="2000" dirty="0"/>
              <a:t> care se </a:t>
            </a:r>
            <a:r>
              <a:rPr lang="en-US" sz="2000" dirty="0" err="1"/>
              <a:t>termină</a:t>
            </a:r>
            <a:r>
              <a:rPr lang="en-US" sz="2000" dirty="0"/>
              <a:t> cu </a:t>
            </a:r>
            <a:r>
              <a:rPr lang="en-US" sz="2000" dirty="0" err="1"/>
              <a:t>succes</a:t>
            </a:r>
            <a:r>
              <a:rPr lang="en-US" sz="2000" dirty="0"/>
              <a:t> pe </a:t>
            </a:r>
            <a:r>
              <a:rPr lang="en-US" sz="2000" dirty="0" err="1"/>
              <a:t>partea</a:t>
            </a:r>
            <a:r>
              <a:rPr lang="en-US" sz="2000" dirty="0"/>
              <a:t> de server („Am trimis </a:t>
            </a:r>
            <a:r>
              <a:rPr lang="en-US" sz="2000" dirty="0" err="1"/>
              <a:t>toate</a:t>
            </a:r>
            <a:r>
              <a:rPr lang="en-US" sz="2000" dirty="0"/>
              <a:t> </a:t>
            </a:r>
            <a:r>
              <a:rPr lang="en-US" sz="2000" dirty="0" err="1"/>
              <a:t>răspunsurile</a:t>
            </a:r>
            <a:r>
              <a:rPr lang="en-US" sz="2000" dirty="0"/>
              <a:t> mele!”), </a:t>
            </a:r>
            <a:r>
              <a:rPr lang="en-US" sz="2000" dirty="0" err="1"/>
              <a:t>dar</a:t>
            </a:r>
            <a:r>
              <a:rPr lang="en-US" sz="2000" dirty="0"/>
              <a:t> nu </a:t>
            </a:r>
            <a:r>
              <a:rPr lang="en-US" sz="2000" dirty="0" err="1"/>
              <a:t>reușește</a:t>
            </a:r>
            <a:r>
              <a:rPr lang="en-US" sz="2000" dirty="0"/>
              <a:t> din </a:t>
            </a:r>
            <a:r>
              <a:rPr lang="en-US" sz="2000" dirty="0" err="1"/>
              <a:t>partea</a:t>
            </a:r>
            <a:r>
              <a:rPr lang="en-US" sz="2000" dirty="0"/>
              <a:t> </a:t>
            </a:r>
            <a:r>
              <a:rPr lang="en-US" sz="2000" dirty="0" err="1"/>
              <a:t>clientului</a:t>
            </a:r>
            <a:r>
              <a:rPr lang="en-US" sz="2000" dirty="0"/>
              <a:t> („</a:t>
            </a:r>
            <a:r>
              <a:rPr lang="en-US" sz="2000" dirty="0" err="1"/>
              <a:t>Răspunsurile</a:t>
            </a:r>
            <a:r>
              <a:rPr lang="en-US" sz="2000" dirty="0"/>
              <a:t> au </a:t>
            </a:r>
            <a:r>
              <a:rPr lang="en-US" sz="2000" dirty="0" err="1"/>
              <a:t>ajuns</a:t>
            </a:r>
            <a:r>
              <a:rPr lang="en-US" sz="2000" dirty="0"/>
              <a:t> </a:t>
            </a:r>
            <a:r>
              <a:rPr lang="en-US" sz="2000" dirty="0" err="1"/>
              <a:t>după</a:t>
            </a:r>
            <a:r>
              <a:rPr lang="en-US" sz="2000" dirty="0"/>
              <a:t> </a:t>
            </a:r>
            <a:r>
              <a:rPr lang="en-US" sz="2000" dirty="0" err="1"/>
              <a:t>termenul</a:t>
            </a:r>
            <a:r>
              <a:rPr lang="en-US" sz="2000" dirty="0"/>
              <a:t> meu!”). De </a:t>
            </a:r>
            <a:r>
              <a:rPr lang="en-US" sz="2000" dirty="0" err="1"/>
              <a:t>asemenea</a:t>
            </a:r>
            <a:r>
              <a:rPr lang="en-US" sz="2000" dirty="0"/>
              <a:t>, </a:t>
            </a:r>
            <a:r>
              <a:rPr lang="en-US" sz="2000" dirty="0" err="1"/>
              <a:t>este</a:t>
            </a:r>
            <a:r>
              <a:rPr lang="en-US" sz="2000" dirty="0"/>
              <a:t> </a:t>
            </a:r>
            <a:r>
              <a:rPr lang="en-US" sz="2000" dirty="0" err="1"/>
              <a:t>posibil</a:t>
            </a:r>
            <a:r>
              <a:rPr lang="en-US" sz="2000" dirty="0"/>
              <a:t> ca un server </a:t>
            </a:r>
            <a:r>
              <a:rPr lang="en-US" sz="2000" dirty="0" err="1"/>
              <a:t>să</a:t>
            </a:r>
            <a:r>
              <a:rPr lang="en-US" sz="2000" dirty="0"/>
              <a:t> </a:t>
            </a:r>
            <a:r>
              <a:rPr lang="en-US" sz="2000" dirty="0" err="1"/>
              <a:t>decidă</a:t>
            </a:r>
            <a:r>
              <a:rPr lang="en-US" sz="2000" dirty="0"/>
              <a:t> </a:t>
            </a:r>
            <a:r>
              <a:rPr lang="en-US" sz="2000" dirty="0" err="1"/>
              <a:t>să</a:t>
            </a:r>
            <a:r>
              <a:rPr lang="en-US" sz="2000" dirty="0"/>
              <a:t> </a:t>
            </a:r>
            <a:r>
              <a:rPr lang="en-US" sz="2000" dirty="0" err="1"/>
              <a:t>finalizeze</a:t>
            </a:r>
            <a:r>
              <a:rPr lang="en-US" sz="2000" dirty="0"/>
              <a:t> </a:t>
            </a:r>
            <a:r>
              <a:rPr lang="en-US" sz="2000" dirty="0" err="1"/>
              <a:t>înainte</a:t>
            </a:r>
            <a:r>
              <a:rPr lang="en-US" sz="2000" dirty="0"/>
              <a:t> ca un client </a:t>
            </a:r>
            <a:r>
              <a:rPr lang="en-US" sz="2000" dirty="0" err="1"/>
              <a:t>să-și</a:t>
            </a:r>
            <a:r>
              <a:rPr lang="en-US" sz="2000" dirty="0"/>
              <a:t> </a:t>
            </a:r>
            <a:r>
              <a:rPr lang="en-US" sz="2000" dirty="0" err="1"/>
              <a:t>trimită</a:t>
            </a:r>
            <a:r>
              <a:rPr lang="en-US" sz="2000" dirty="0"/>
              <a:t> </a:t>
            </a:r>
            <a:r>
              <a:rPr lang="en-US" sz="2000" dirty="0" err="1"/>
              <a:t>toate</a:t>
            </a:r>
            <a:r>
              <a:rPr lang="en-US" sz="2000" dirty="0"/>
              <a:t> </a:t>
            </a:r>
            <a:r>
              <a:rPr lang="en-US" sz="2000" dirty="0" err="1"/>
              <a:t>cererile</a:t>
            </a:r>
            <a:r>
              <a:rPr lang="en-US" sz="20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b="1" dirty="0" err="1"/>
              <a:t>Anularea</a:t>
            </a:r>
            <a:r>
              <a:rPr lang="en-US" sz="2200" b="1" dirty="0"/>
              <a:t> </a:t>
            </a:r>
            <a:r>
              <a:rPr lang="en-US" sz="2200" b="1" dirty="0" err="1"/>
              <a:t>unui</a:t>
            </a:r>
            <a:r>
              <a:rPr lang="en-US" sz="2200" b="1" dirty="0"/>
              <a:t> </a:t>
            </a:r>
            <a:r>
              <a:rPr lang="en-US" sz="2200" b="1" dirty="0" err="1"/>
              <a:t>apel</a:t>
            </a:r>
            <a:r>
              <a:rPr lang="en-US" sz="2200" b="1" dirty="0"/>
              <a:t> </a:t>
            </a:r>
            <a:r>
              <a:rPr lang="en-US" sz="2200" b="1" dirty="0" err="1"/>
              <a:t>gRPC</a:t>
            </a:r>
            <a:r>
              <a:rPr lang="en-US" sz="2200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Clientul</a:t>
            </a:r>
            <a:r>
              <a:rPr lang="en-US" sz="2000" dirty="0"/>
              <a:t> </a:t>
            </a:r>
            <a:r>
              <a:rPr lang="en-US" sz="2000" dirty="0" err="1"/>
              <a:t>sau</a:t>
            </a:r>
            <a:r>
              <a:rPr lang="en-US" sz="2000" dirty="0"/>
              <a:t>  </a:t>
            </a:r>
            <a:r>
              <a:rPr lang="en-US" sz="2000" dirty="0" err="1"/>
              <a:t>serverul</a:t>
            </a:r>
            <a:r>
              <a:rPr lang="en-US" sz="2000" dirty="0"/>
              <a:t> pot </a:t>
            </a:r>
            <a:r>
              <a:rPr lang="en-US" sz="2000" dirty="0" err="1"/>
              <a:t>anula</a:t>
            </a:r>
            <a:r>
              <a:rPr lang="en-US" sz="2000" dirty="0"/>
              <a:t> un </a:t>
            </a:r>
            <a:r>
              <a:rPr lang="en-US" sz="2000" dirty="0" err="1"/>
              <a:t>apel</a:t>
            </a:r>
            <a:r>
              <a:rPr lang="en-US" sz="2000" dirty="0"/>
              <a:t> </a:t>
            </a:r>
            <a:r>
              <a:rPr lang="en-US" sz="2000" dirty="0" err="1"/>
              <a:t>în</a:t>
            </a:r>
            <a:r>
              <a:rPr lang="en-US" sz="2000" dirty="0"/>
              <a:t> </a:t>
            </a:r>
            <a:r>
              <a:rPr lang="en-US" sz="2000" dirty="0" err="1"/>
              <a:t>orice</a:t>
            </a:r>
            <a:r>
              <a:rPr lang="en-US" sz="2000" dirty="0"/>
              <a:t> moment, </a:t>
            </a:r>
            <a:r>
              <a:rPr lang="en-US" sz="2000" dirty="0" err="1"/>
              <a:t>anulare</a:t>
            </a:r>
            <a:r>
              <a:rPr lang="en-US" sz="2000" dirty="0"/>
              <a:t> </a:t>
            </a:r>
            <a:r>
              <a:rPr lang="en-US" sz="2000" dirty="0" err="1"/>
              <a:t>încetând</a:t>
            </a:r>
            <a:r>
              <a:rPr lang="en-US" sz="2000" dirty="0"/>
              <a:t> </a:t>
            </a:r>
            <a:r>
              <a:rPr lang="en-US" sz="2000" dirty="0" err="1"/>
              <a:t>apelul</a:t>
            </a:r>
            <a:r>
              <a:rPr lang="en-US" sz="2000" dirty="0"/>
              <a:t> </a:t>
            </a:r>
            <a:r>
              <a:rPr lang="en-US" sz="2000" dirty="0" err="1"/>
              <a:t>imediat</a:t>
            </a:r>
            <a:r>
              <a:rPr lang="en-US" sz="2000" dirty="0"/>
              <a:t>. </a:t>
            </a:r>
            <a:r>
              <a:rPr lang="en-US" sz="2000" dirty="0" err="1"/>
              <a:t>Modificările</a:t>
            </a:r>
            <a:r>
              <a:rPr lang="en-US" sz="2000" dirty="0"/>
              <a:t> </a:t>
            </a:r>
            <a:r>
              <a:rPr lang="en-US" sz="2000" dirty="0" err="1"/>
              <a:t>făcute</a:t>
            </a:r>
            <a:r>
              <a:rPr lang="en-US" sz="2000" dirty="0"/>
              <a:t> </a:t>
            </a:r>
            <a:r>
              <a:rPr lang="en-US" sz="2000" dirty="0" err="1"/>
              <a:t>înainte</a:t>
            </a:r>
            <a:r>
              <a:rPr lang="en-US" sz="2000" dirty="0"/>
              <a:t> de </a:t>
            </a:r>
            <a:r>
              <a:rPr lang="en-US" sz="2000" dirty="0" err="1"/>
              <a:t>anulare</a:t>
            </a:r>
            <a:r>
              <a:rPr lang="en-US" sz="2000" dirty="0"/>
              <a:t> nu sunt </a:t>
            </a:r>
            <a:r>
              <a:rPr lang="en-US" sz="2000" dirty="0" err="1"/>
              <a:t>anulate</a:t>
            </a:r>
            <a:r>
              <a:rPr lang="en-US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62862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 err="1"/>
              <a:t>Implementarea</a:t>
            </a:r>
            <a:r>
              <a:rPr lang="en-US" altLang="en-US" dirty="0"/>
              <a:t> </a:t>
            </a:r>
            <a:r>
              <a:rPr lang="en-US" altLang="en-US" dirty="0" err="1"/>
              <a:t>și</a:t>
            </a:r>
            <a:r>
              <a:rPr lang="en-US" altLang="en-US" dirty="0"/>
              <a:t> </a:t>
            </a:r>
            <a:r>
              <a:rPr lang="en-US" altLang="en-US" dirty="0" err="1"/>
              <a:t>consumarea</a:t>
            </a:r>
            <a:br>
              <a:rPr lang="en-US" altLang="en-US" dirty="0"/>
            </a:br>
            <a:r>
              <a:rPr lang="en-US" altLang="en-US" dirty="0" err="1"/>
              <a:t>serviciilor</a:t>
            </a:r>
            <a:r>
              <a:rPr lang="en-US" altLang="en-US" dirty="0"/>
              <a:t> </a:t>
            </a:r>
            <a:r>
              <a:rPr lang="en-US" altLang="en-US" dirty="0" err="1"/>
              <a:t>gRPC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A2DBF87-F7A8-DF04-1731-F42EF7FFAC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4266" y="1665838"/>
            <a:ext cx="11610506" cy="5078994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dirty="0"/>
              <a:t>Se </a:t>
            </a:r>
            <a:r>
              <a:rPr lang="en-US" sz="3000" dirty="0" err="1"/>
              <a:t>instalează</a:t>
            </a:r>
            <a:r>
              <a:rPr lang="en-US" sz="3000" dirty="0"/>
              <a:t> </a:t>
            </a:r>
            <a:r>
              <a:rPr lang="en-US" sz="3000" dirty="0" err="1"/>
              <a:t>compilatorul</a:t>
            </a:r>
            <a:r>
              <a:rPr lang="en-US" sz="3000" dirty="0"/>
              <a:t> </a:t>
            </a:r>
            <a:r>
              <a:rPr lang="en-US" sz="3000" dirty="0" err="1"/>
              <a:t>protobuf</a:t>
            </a:r>
            <a:r>
              <a:rPr lang="en-US" sz="3000" dirty="0"/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dirty="0"/>
              <a:t>Pe </a:t>
            </a:r>
            <a:r>
              <a:rPr lang="en-US" sz="3000" dirty="0" err="1"/>
              <a:t>partea</a:t>
            </a:r>
            <a:r>
              <a:rPr lang="en-US" sz="3000" dirty="0"/>
              <a:t> de server: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o-RO" sz="2800" dirty="0"/>
              <a:t>Se definesc contractele de serviciu (metodele în final) și mesajele într-o interfață (fișiere cu extensia .proto);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o-RO" sz="2800" dirty="0"/>
              <a:t>Serverul implementează această interfață și rulează un server gRPC pentru a primi apeluri de la clienți. </a:t>
            </a: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dirty="0"/>
              <a:t>Pe </a:t>
            </a:r>
            <a:r>
              <a:rPr lang="en-US" sz="3000" dirty="0" err="1"/>
              <a:t>partea</a:t>
            </a:r>
            <a:r>
              <a:rPr lang="en-US" sz="3000" dirty="0"/>
              <a:t> de client: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 err="1"/>
              <a:t>Clientul</a:t>
            </a:r>
            <a:r>
              <a:rPr lang="en-US" sz="2800" dirty="0"/>
              <a:t> are un stub (</a:t>
            </a:r>
            <a:r>
              <a:rPr lang="en-US" sz="2800" dirty="0" err="1"/>
              <a:t>îl</a:t>
            </a:r>
            <a:r>
              <a:rPr lang="en-US" sz="2800" dirty="0"/>
              <a:t> </a:t>
            </a:r>
            <a:r>
              <a:rPr lang="en-US" sz="2800" dirty="0" err="1"/>
              <a:t>putem</a:t>
            </a:r>
            <a:r>
              <a:rPr lang="en-US" sz="2800" dirty="0"/>
              <a:t> </a:t>
            </a:r>
            <a:r>
              <a:rPr lang="en-US" sz="2800" dirty="0" err="1"/>
              <a:t>asemăna</a:t>
            </a:r>
            <a:r>
              <a:rPr lang="en-US" sz="2800" dirty="0"/>
              <a:t> cu un proxy) care </a:t>
            </a:r>
            <a:r>
              <a:rPr lang="en-US" sz="2800" dirty="0" err="1"/>
              <a:t>implementează</a:t>
            </a:r>
            <a:r>
              <a:rPr lang="en-US" sz="2800" dirty="0"/>
              <a:t> </a:t>
            </a:r>
            <a:r>
              <a:rPr lang="en-US" sz="2800" dirty="0" err="1"/>
              <a:t>aceleași</a:t>
            </a:r>
            <a:r>
              <a:rPr lang="en-US" sz="2800" dirty="0"/>
              <a:t> </a:t>
            </a:r>
            <a:r>
              <a:rPr lang="en-US" sz="2800" dirty="0" err="1"/>
              <a:t>metode</a:t>
            </a:r>
            <a:r>
              <a:rPr lang="en-US" sz="2800" dirty="0"/>
              <a:t> ca </a:t>
            </a:r>
            <a:r>
              <a:rPr lang="en-US" sz="2800" dirty="0" err="1"/>
              <a:t>și</a:t>
            </a:r>
            <a:r>
              <a:rPr lang="en-US" sz="2800" dirty="0"/>
              <a:t> </a:t>
            </a:r>
            <a:r>
              <a:rPr lang="en-US" sz="2800" dirty="0" err="1"/>
              <a:t>serviciul</a:t>
            </a:r>
            <a:r>
              <a:rPr lang="en-US" sz="2800" dirty="0"/>
              <a:t> de pe server. </a:t>
            </a:r>
            <a:r>
              <a:rPr lang="en-US" sz="2800" dirty="0" err="1"/>
              <a:t>Execuția</a:t>
            </a:r>
            <a:r>
              <a:rPr lang="en-US" sz="2800" dirty="0"/>
              <a:t> </a:t>
            </a:r>
            <a:r>
              <a:rPr lang="en-US" sz="2800" dirty="0" err="1"/>
              <a:t>metodelor</a:t>
            </a:r>
            <a:r>
              <a:rPr lang="en-US" sz="2800" dirty="0"/>
              <a:t> se face </a:t>
            </a:r>
            <a:r>
              <a:rPr lang="en-US" sz="2800" dirty="0" err="1"/>
              <a:t>peste</a:t>
            </a:r>
            <a:r>
              <a:rPr lang="en-US" sz="2800" dirty="0"/>
              <a:t> HTTP2 cu </a:t>
            </a:r>
            <a:r>
              <a:rPr lang="en-US" sz="2800" dirty="0" err="1"/>
              <a:t>serializare</a:t>
            </a:r>
            <a:r>
              <a:rPr lang="en-US" sz="2800" dirty="0"/>
              <a:t> </a:t>
            </a:r>
            <a:r>
              <a:rPr lang="en-US" sz="2800" dirty="0" err="1"/>
              <a:t>protobuf</a:t>
            </a:r>
            <a:r>
              <a:rPr lang="en-US" sz="2800" dirty="0"/>
              <a:t> </a:t>
            </a:r>
            <a:r>
              <a:rPr lang="en-US" sz="2800" dirty="0" err="1"/>
              <a:t>sau</a:t>
            </a:r>
            <a:r>
              <a:rPr lang="en-US" sz="2800" dirty="0"/>
              <a:t> JSON.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907857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o-RO" altLang="en-US" dirty="0"/>
              <a:t>Tehnologii RPC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A2DBF87-F7A8-DF04-1731-F42EF7FFAC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30887" y="1543574"/>
            <a:ext cx="11085740" cy="5314426"/>
          </a:xfrm>
        </p:spPr>
        <p:txBody>
          <a:bodyPr>
            <a:noAutofit/>
          </a:bodyPr>
          <a:lstStyle/>
          <a:p>
            <a:pPr marL="285750" indent="-285750">
              <a:spcBef>
                <a:spcPct val="20000"/>
              </a:spcBef>
              <a:buFont typeface="Arial" pitchFamily="34" charset="0"/>
              <a:buChar char="–"/>
            </a:pPr>
            <a:r>
              <a:rPr lang="en-US" sz="2200" b="1" dirty="0">
                <a:solidFill>
                  <a:schemeClr val="tx2">
                    <a:lumMod val="75000"/>
                  </a:schemeClr>
                </a:solidFill>
              </a:rPr>
              <a:t>WCF</a:t>
            </a:r>
            <a:r>
              <a:rPr lang="en-US" sz="2200" dirty="0">
                <a:solidFill>
                  <a:schemeClr val="tx2">
                    <a:lumMod val="75000"/>
                  </a:schemeClr>
                </a:solidFill>
              </a:rPr>
              <a:t>:</a:t>
            </a:r>
          </a:p>
          <a:p>
            <a:pPr marL="457200" lvl="1" indent="0">
              <a:spcBef>
                <a:spcPct val="20000"/>
              </a:spcBef>
              <a:buNone/>
            </a:pP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Windows Communication Foundation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este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folosit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 pentru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implementarea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arhitecturilor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 orientate pe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servicii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 (SOA)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prin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cuplarea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slabă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între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servicii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și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consumatori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.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Serviciile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 au de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obicei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 o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interfață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 WSDL pe care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orice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 client WCF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îl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 poate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utiliza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 pentru a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consuma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serviciul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indiferent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 de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platforma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 pe care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este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găzduit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serviciul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. WCF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implementează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numeroase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standarde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avansate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 de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servicii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 Web (WS), cum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ar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 fi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adresarea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 WS, WS-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ReliableMessaging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și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 WS-Security. WCF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oferă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, de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asemenea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Servicii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 de Syndication RSS, WS-Discovery,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rutare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și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suport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mai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 bun pentru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serviciile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 REST.</a:t>
            </a:r>
          </a:p>
          <a:p>
            <a:pPr marL="285750" indent="-285750">
              <a:spcBef>
                <a:spcPct val="20000"/>
              </a:spcBef>
              <a:buFont typeface="Arial" pitchFamily="34" charset="0"/>
              <a:buChar char="–"/>
            </a:pPr>
            <a:r>
              <a:rPr lang="en-US" sz="2200" b="1" dirty="0" err="1">
                <a:solidFill>
                  <a:schemeClr val="tx2">
                    <a:lumMod val="75000"/>
                  </a:schemeClr>
                </a:solidFill>
              </a:rPr>
              <a:t>gRPC</a:t>
            </a:r>
            <a:r>
              <a:rPr lang="en-US" sz="2200" dirty="0">
                <a:solidFill>
                  <a:schemeClr val="tx2">
                    <a:lumMod val="75000"/>
                  </a:schemeClr>
                </a:solidFill>
              </a:rPr>
              <a:t>:</a:t>
            </a:r>
            <a:br>
              <a:rPr lang="en-US" sz="20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Dezvoltat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inițial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 la Google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în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 2015,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folosește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 HTTP2 pentru transport, protocol buffers ca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limbaj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 de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descriere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 a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interfeței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și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oferă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caracteristici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 precum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autentificare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, flux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bidirecțional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și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 control al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fluxului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 pentru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consumarea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serviciilor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în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arhitectura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 de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microservicii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 pentru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conectarea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dispozitivelor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 mobile,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clienților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 Web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și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 pentru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orchestrarea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servicilor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 backend.</a:t>
            </a:r>
          </a:p>
          <a:p>
            <a:pPr marL="285750" indent="-285750">
              <a:spcBef>
                <a:spcPct val="20000"/>
              </a:spcBef>
              <a:buFont typeface="Arial" pitchFamily="34" charset="0"/>
              <a:buChar char="–"/>
            </a:pPr>
            <a:r>
              <a:rPr lang="en-US" sz="2200" b="1" dirty="0" err="1">
                <a:solidFill>
                  <a:schemeClr val="tx2">
                    <a:lumMod val="75000"/>
                  </a:schemeClr>
                </a:solidFill>
              </a:rPr>
              <a:t>SignalR</a:t>
            </a:r>
            <a:r>
              <a:rPr lang="en-US" sz="2200" b="1" dirty="0">
                <a:solidFill>
                  <a:schemeClr val="tx2">
                    <a:lumMod val="75000"/>
                  </a:schemeClr>
                </a:solidFill>
              </a:rPr>
              <a:t>:</a:t>
            </a:r>
          </a:p>
          <a:p>
            <a:pPr marL="457200" lvl="1" indent="0">
              <a:spcBef>
                <a:spcPct val="20000"/>
              </a:spcBef>
              <a:buNone/>
            </a:pP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SignalR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este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 o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bibliotecă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 open source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dezvoltată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 de Microsoft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în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 2022 pentru a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adăuga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posibilitatea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 de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comunicare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în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timp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 real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aplicațiilor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 Web.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SignalR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încearcă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mai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întâi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să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stabilească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 o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conexiune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 WebSocket,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dacă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este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posibil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dacă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 nu,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folosește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evenimente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 server,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iar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dacă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reușeșe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 nici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așa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atunci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apelează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 la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mecanisme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 de long-polling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peste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 HTTP.</a:t>
            </a:r>
          </a:p>
        </p:txBody>
      </p:sp>
      <p:pic>
        <p:nvPicPr>
          <p:cNvPr id="3" name="Image" descr="Image">
            <a:extLst>
              <a:ext uri="{FF2B5EF4-FFF2-40B4-BE49-F238E27FC236}">
                <a16:creationId xmlns:a16="http://schemas.microsoft.com/office/drawing/2014/main" id="{51A86B39-9237-F050-5AFB-7BC97978D8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77181" y="2127173"/>
            <a:ext cx="1283093" cy="949489"/>
          </a:xfrm>
          <a:prstGeom prst="rect">
            <a:avLst/>
          </a:prstGeom>
          <a:ln w="12700">
            <a:miter lim="400000"/>
          </a:ln>
        </p:spPr>
      </p:pic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99EC94DD-4A1C-D64C-78AC-4E367F490B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84800" y="4200787"/>
            <a:ext cx="1067854" cy="379556"/>
          </a:xfrm>
          <a:prstGeom prst="rect">
            <a:avLst/>
          </a:prstGeom>
          <a:ln w="12700">
            <a:miter lim="400000"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8B6614E-D78C-1021-AA78-703881CA5B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54853" y="5406704"/>
            <a:ext cx="936913" cy="949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461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 err="1"/>
              <a:t>Aplicație</a:t>
            </a:r>
            <a:r>
              <a:rPr lang="en-US" altLang="en-US" dirty="0"/>
              <a:t> de chat</a:t>
            </a:r>
            <a:br>
              <a:rPr lang="en-US" altLang="en-US" dirty="0"/>
            </a:br>
            <a:r>
              <a:rPr lang="en-US" altLang="en-US" dirty="0" err="1"/>
              <a:t>folosind</a:t>
            </a:r>
            <a:r>
              <a:rPr lang="en-US" altLang="en-US" dirty="0"/>
              <a:t> </a:t>
            </a:r>
            <a:r>
              <a:rPr lang="en-US" altLang="en-US" dirty="0" err="1"/>
              <a:t>grpc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77E6EDA-0F4B-BBFF-952F-7B0A0F2E3C0A}"/>
              </a:ext>
            </a:extLst>
          </p:cNvPr>
          <p:cNvSpPr/>
          <p:nvPr/>
        </p:nvSpPr>
        <p:spPr>
          <a:xfrm>
            <a:off x="6065847" y="2833755"/>
            <a:ext cx="5153953" cy="378565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ct val="20000"/>
              </a:spcBef>
            </a:pPr>
            <a:r>
              <a:rPr lang="ro-RO" sz="2000" dirty="0">
                <a:solidFill>
                  <a:schemeClr val="tx2">
                    <a:lumMod val="75000"/>
                  </a:schemeClr>
                </a:solidFill>
              </a:rPr>
              <a:t>Definim o interfață cu o metodă 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Join</a:t>
            </a:r>
            <a:r>
              <a:rPr lang="ro-RO" sz="20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care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va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primi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 un flux de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mesaje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 de la client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și-i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va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livra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 un flux de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mesaje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fiecare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mesaj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având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 un tip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și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 un vector de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argumente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.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Clientul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începe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prin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 a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trimite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 LOGIN,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căruia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i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 se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va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răspunde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 cu ACCEPT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și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lista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utilizatorilor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sau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 DENY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dacă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mai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există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 un client cu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același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nume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. O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dată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autentificat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clientul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continuă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să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trimită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 SEND cu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argumentele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 To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și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 Content, pentru care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serviciul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va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trimite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destinatarului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 RECEIVE cu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argumentele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 From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și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 Content,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în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 final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clientul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trimițând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 LOGOUT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căruia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i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 se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răspunde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 cu EXIT.</a:t>
            </a:r>
          </a:p>
        </p:txBody>
      </p:sp>
      <p:pic>
        <p:nvPicPr>
          <p:cNvPr id="8" name="Image" descr="Image">
            <a:extLst>
              <a:ext uri="{FF2B5EF4-FFF2-40B4-BE49-F238E27FC236}">
                <a16:creationId xmlns:a16="http://schemas.microsoft.com/office/drawing/2014/main" id="{F781F4D1-8AF4-DC9D-4FC1-6A3613F384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57987" y="1699661"/>
            <a:ext cx="2385143" cy="1833579"/>
          </a:xfrm>
          <a:prstGeom prst="rect">
            <a:avLst/>
          </a:prstGeom>
          <a:ln w="12700">
            <a:miter lim="4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94DF76D-7843-72D1-9622-EF50C30AEC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723" y="1195313"/>
            <a:ext cx="3961181" cy="14211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E882B78-A132-3CB4-ADB1-763DF17372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723" y="2748269"/>
            <a:ext cx="5684331" cy="39566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D406DDA-504F-8557-E4A3-CF37985FC0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73307" y="2166831"/>
            <a:ext cx="6180356" cy="4496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DFD81C2-4687-EB26-E57C-B5093FBCAF06}"/>
              </a:ext>
            </a:extLst>
          </p:cNvPr>
          <p:cNvSpPr/>
          <p:nvPr/>
        </p:nvSpPr>
        <p:spPr>
          <a:xfrm>
            <a:off x="4273305" y="1341521"/>
            <a:ext cx="6391677" cy="70788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ct val="20000"/>
              </a:spcBef>
            </a:pP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Server-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ul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menține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 un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dicționar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 cu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fluxurile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 de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ieșire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indexate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după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numele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clientului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 pentru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rutarea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mesajelor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.</a:t>
            </a:r>
          </a:p>
        </p:txBody>
      </p:sp>
      <p:pic>
        <p:nvPicPr>
          <p:cNvPr id="3" name="Picture 2" descr="Demo">
            <a:extLst>
              <a:ext uri="{FF2B5EF4-FFF2-40B4-BE49-F238E27FC236}">
                <a16:creationId xmlns:a16="http://schemas.microsoft.com/office/drawing/2014/main" id="{2F45B37F-EC94-DA52-DC27-03DDBBA5A4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5955" y="4726581"/>
            <a:ext cx="2413949" cy="2279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4549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2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 err="1"/>
              <a:t>Aplicație</a:t>
            </a:r>
            <a:r>
              <a:rPr lang="en-US" altLang="en-US" dirty="0"/>
              <a:t> de chat</a:t>
            </a:r>
            <a:br>
              <a:rPr lang="en-US" altLang="en-US" dirty="0"/>
            </a:br>
            <a:r>
              <a:rPr lang="en-US" altLang="en-US" dirty="0" err="1"/>
              <a:t>folosind</a:t>
            </a:r>
            <a:r>
              <a:rPr lang="en-US" altLang="en-US" dirty="0"/>
              <a:t> </a:t>
            </a:r>
            <a:r>
              <a:rPr lang="en-US" altLang="en-US" dirty="0" err="1"/>
              <a:t>grpc</a:t>
            </a:r>
            <a:r>
              <a:rPr lang="en-US" altLang="en-US" dirty="0"/>
              <a:t> (II)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465779-285D-9712-AD47-70B187B8C0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486" y="1606712"/>
            <a:ext cx="4770533" cy="2019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DFD81C2-4687-EB26-E57C-B5093FBCAF06}"/>
              </a:ext>
            </a:extLst>
          </p:cNvPr>
          <p:cNvSpPr/>
          <p:nvPr/>
        </p:nvSpPr>
        <p:spPr>
          <a:xfrm>
            <a:off x="3721043" y="1491400"/>
            <a:ext cx="5142300" cy="40011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ct val="20000"/>
              </a:spcBef>
            </a:pP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Găzduim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 server-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ul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într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-o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aplicație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 ASP.NET Core.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AA2A71E-A592-6832-D64A-96F7EFC795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1383" y="2041389"/>
            <a:ext cx="5944115" cy="46714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389E52E-D976-AA58-AA31-9D65A6CC88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486" y="4966491"/>
            <a:ext cx="5605625" cy="10510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FD3A4D15-DA52-9CBD-64A8-D1CDB6145B08}"/>
              </a:ext>
            </a:extLst>
          </p:cNvPr>
          <p:cNvSpPr/>
          <p:nvPr/>
        </p:nvSpPr>
        <p:spPr>
          <a:xfrm>
            <a:off x="170486" y="3776066"/>
            <a:ext cx="5605624" cy="101566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ct val="20000"/>
              </a:spcBef>
            </a:pP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Clientul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deschide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 un canal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și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apelează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metoda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 Join de la care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așteaptă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mesaje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 din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fluxul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 de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răspuns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și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căreia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îi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 poate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trimite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mesaje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 pe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fluxul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 de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cerere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.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6C14823-91D8-7D85-F358-0A59A02000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0486" y="194225"/>
            <a:ext cx="3904883" cy="12222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40A8805-F51F-C5E3-EB45-90CEC27DB71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88721" y="3097281"/>
            <a:ext cx="3032793" cy="19858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 descr="Demo">
            <a:extLst>
              <a:ext uri="{FF2B5EF4-FFF2-40B4-BE49-F238E27FC236}">
                <a16:creationId xmlns:a16="http://schemas.microsoft.com/office/drawing/2014/main" id="{EF0050BB-EA74-248A-DBE1-39E9309113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5783" y="4702839"/>
            <a:ext cx="2413949" cy="2279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" descr="Image">
            <a:extLst>
              <a:ext uri="{FF2B5EF4-FFF2-40B4-BE49-F238E27FC236}">
                <a16:creationId xmlns:a16="http://schemas.microsoft.com/office/drawing/2014/main" id="{F781F4D1-8AF4-DC9D-4FC1-6A3613F384B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10877" y="4981210"/>
            <a:ext cx="2385143" cy="1833579"/>
          </a:xfrm>
          <a:prstGeom prst="rect">
            <a:avLst/>
          </a:prstGeom>
          <a:ln w="12700">
            <a:miter lim="4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32204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5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 err="1"/>
              <a:t>Aplicație</a:t>
            </a:r>
            <a:r>
              <a:rPr lang="en-US" altLang="en-US" dirty="0"/>
              <a:t> de chat</a:t>
            </a:r>
            <a:br>
              <a:rPr lang="en-US" altLang="en-US" dirty="0"/>
            </a:br>
            <a:r>
              <a:rPr lang="en-US" altLang="en-US" dirty="0" err="1"/>
              <a:t>folosind</a:t>
            </a:r>
            <a:r>
              <a:rPr lang="en-US" altLang="en-US" dirty="0"/>
              <a:t> </a:t>
            </a:r>
            <a:r>
              <a:rPr lang="en-US" altLang="en-US" dirty="0" err="1"/>
              <a:t>grpc</a:t>
            </a:r>
            <a:r>
              <a:rPr lang="en-US" altLang="en-US" dirty="0"/>
              <a:t> (III)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59F69E-8773-82B7-60C3-E9DD01918C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071" y="1433590"/>
            <a:ext cx="5738357" cy="13640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539B6A5-26AF-B1DC-3AD9-AB8BBC03B4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071" y="3008131"/>
            <a:ext cx="3612193" cy="19280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37E3036-C61A-9F1F-BB13-32B6F2175F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1757" y="5053536"/>
            <a:ext cx="2621507" cy="13259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F57AAC2-85E1-4155-0CDB-8AA8083D2C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48125" y="2683999"/>
            <a:ext cx="3894157" cy="15317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BD8EF0B-FB31-EE20-D17E-73EBD3A28F1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45386" y="2681968"/>
            <a:ext cx="3878916" cy="13259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50376CB4-0BCA-6829-5824-29EF452626F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48125" y="4324840"/>
            <a:ext cx="6332769" cy="23319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E4DE0DA-4251-9C1D-0402-F44E8BD98CD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24334" y="5598581"/>
            <a:ext cx="3543607" cy="9525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FB76DF1-2371-E78A-7E4E-D6DDDB230EE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27351" y="4176032"/>
            <a:ext cx="3314987" cy="10059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F544163-5C6F-4AB0-8883-A7419F47E9F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090249" y="1237697"/>
            <a:ext cx="6127011" cy="9449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Image" descr="Image">
            <a:extLst>
              <a:ext uri="{FF2B5EF4-FFF2-40B4-BE49-F238E27FC236}">
                <a16:creationId xmlns:a16="http://schemas.microsoft.com/office/drawing/2014/main" id="{F781F4D1-8AF4-DC9D-4FC1-6A3613F384B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161228" y="1220041"/>
            <a:ext cx="2385143" cy="1833579"/>
          </a:xfrm>
          <a:prstGeom prst="rect">
            <a:avLst/>
          </a:prstGeom>
          <a:ln w="12700">
            <a:miter lim="4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2" descr="Demo">
            <a:extLst>
              <a:ext uri="{FF2B5EF4-FFF2-40B4-BE49-F238E27FC236}">
                <a16:creationId xmlns:a16="http://schemas.microsoft.com/office/drawing/2014/main" id="{617ED1BF-29F9-3C95-A986-D41CCE554F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7751" y="5181959"/>
            <a:ext cx="1955482" cy="1846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3228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 err="1"/>
              <a:t>Avantajele</a:t>
            </a:r>
            <a:r>
              <a:rPr lang="en-US" altLang="en-US" dirty="0"/>
              <a:t> </a:t>
            </a:r>
            <a:r>
              <a:rPr lang="en-US" altLang="en-US" dirty="0" err="1"/>
              <a:t>și</a:t>
            </a:r>
            <a:r>
              <a:rPr lang="en-US" altLang="en-US" dirty="0"/>
              <a:t> </a:t>
            </a:r>
            <a:r>
              <a:rPr lang="en-US" altLang="en-US" dirty="0" err="1"/>
              <a:t>dezavantajele</a:t>
            </a:r>
            <a:r>
              <a:rPr lang="en-US" altLang="en-US" dirty="0"/>
              <a:t> </a:t>
            </a:r>
            <a:r>
              <a:rPr lang="en-US" altLang="en-US" dirty="0" err="1"/>
              <a:t>gRPC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A2DBF87-F7A8-DF04-1731-F42EF7FFAC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4265" y="1801640"/>
            <a:ext cx="10470151" cy="5040401"/>
          </a:xfrm>
        </p:spPr>
        <p:txBody>
          <a:bodyPr>
            <a:normAutofit/>
          </a:bodyPr>
          <a:lstStyle/>
          <a:p>
            <a:pPr marL="342900" indent="-342900">
              <a:spcBef>
                <a:spcPct val="20000"/>
              </a:spcBef>
              <a:buFont typeface="Zapf Dingbats"/>
              <a:buChar char="✚"/>
            </a:pPr>
            <a:r>
              <a:rPr lang="en-US" sz="2800" dirty="0" err="1">
                <a:solidFill>
                  <a:schemeClr val="tx2">
                    <a:lumMod val="75000"/>
                  </a:schemeClr>
                </a:solidFill>
              </a:rPr>
              <a:t>Comunicarea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 de tip stream </a:t>
            </a:r>
            <a:r>
              <a:rPr lang="en-US" sz="2800" dirty="0" err="1">
                <a:solidFill>
                  <a:schemeClr val="tx2">
                    <a:lumMod val="75000"/>
                  </a:schemeClr>
                </a:solidFill>
              </a:rPr>
              <a:t>între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 client </a:t>
            </a:r>
            <a:r>
              <a:rPr lang="en-US" sz="2800" dirty="0" err="1">
                <a:solidFill>
                  <a:schemeClr val="tx2">
                    <a:lumMod val="75000"/>
                  </a:schemeClr>
                </a:solidFill>
              </a:rPr>
              <a:t>și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 server;</a:t>
            </a:r>
          </a:p>
          <a:p>
            <a:pPr marL="342900" indent="-342900">
              <a:spcBef>
                <a:spcPct val="20000"/>
              </a:spcBef>
              <a:buFont typeface="Zapf Dingbats"/>
              <a:buChar char="✚"/>
            </a:pPr>
            <a:r>
              <a:rPr lang="en-US" sz="2800" dirty="0" err="1">
                <a:solidFill>
                  <a:schemeClr val="tx2">
                    <a:lumMod val="75000"/>
                  </a:schemeClr>
                </a:solidFill>
              </a:rPr>
              <a:t>Accesibilitatea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tx2">
                    <a:lumMod val="75000"/>
                  </a:schemeClr>
                </a:solidFill>
              </a:rPr>
              <a:t>în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 Internet </a:t>
            </a:r>
            <a:r>
              <a:rPr lang="en-US" sz="2800" dirty="0" err="1">
                <a:solidFill>
                  <a:schemeClr val="tx2">
                    <a:lumMod val="75000"/>
                  </a:schemeClr>
                </a:solidFill>
              </a:rPr>
              <a:t>prin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tx2">
                    <a:lumMod val="75000"/>
                  </a:schemeClr>
                </a:solidFill>
              </a:rPr>
              <a:t>utilizarea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 HTTP-</a:t>
            </a:r>
            <a:r>
              <a:rPr lang="en-US" sz="2800" dirty="0" err="1">
                <a:solidFill>
                  <a:schemeClr val="tx2">
                    <a:lumMod val="75000"/>
                  </a:schemeClr>
                </a:solidFill>
              </a:rPr>
              <a:t>ului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 ca transport;</a:t>
            </a:r>
          </a:p>
          <a:p>
            <a:pPr marL="342900" indent="-342900">
              <a:spcBef>
                <a:spcPct val="20000"/>
              </a:spcBef>
              <a:buFont typeface="Zapf Dingbats"/>
              <a:buChar char="✚"/>
            </a:pPr>
            <a:r>
              <a:rPr lang="en-US" sz="2800" dirty="0" err="1">
                <a:solidFill>
                  <a:schemeClr val="tx2">
                    <a:lumMod val="75000"/>
                  </a:schemeClr>
                </a:solidFill>
              </a:rPr>
              <a:t>Suport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 pentru o </a:t>
            </a:r>
            <a:r>
              <a:rPr lang="en-US" sz="2800" dirty="0" err="1">
                <a:solidFill>
                  <a:schemeClr val="tx2">
                    <a:lumMod val="75000"/>
                  </a:schemeClr>
                </a:solidFill>
              </a:rPr>
              <a:t>gamă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 foarte mare de </a:t>
            </a:r>
            <a:r>
              <a:rPr lang="en-US" sz="2800" dirty="0" err="1">
                <a:solidFill>
                  <a:schemeClr val="tx2">
                    <a:lumMod val="75000"/>
                  </a:schemeClr>
                </a:solidFill>
              </a:rPr>
              <a:t>limbaje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 de </a:t>
            </a:r>
            <a:r>
              <a:rPr lang="en-US" sz="2800" dirty="0" err="1">
                <a:solidFill>
                  <a:schemeClr val="tx2">
                    <a:lumMod val="75000"/>
                  </a:schemeClr>
                </a:solidFill>
              </a:rPr>
              <a:t>programare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.</a:t>
            </a:r>
          </a:p>
          <a:p>
            <a:pPr marL="285750" indent="-285750">
              <a:spcBef>
                <a:spcPct val="20000"/>
              </a:spcBef>
              <a:buFont typeface="Arial" pitchFamily="34" charset="0"/>
              <a:buChar char="–"/>
            </a:pPr>
            <a:endParaRPr lang="en-US" sz="2800" dirty="0">
              <a:solidFill>
                <a:schemeClr val="tx2">
                  <a:lumMod val="75000"/>
                </a:schemeClr>
              </a:solidFill>
            </a:endParaRPr>
          </a:p>
          <a:p>
            <a:pPr marL="342900" indent="-342900">
              <a:spcBef>
                <a:spcPct val="20000"/>
              </a:spcBef>
              <a:buFont typeface=".Apple Color Emoji UI"/>
              <a:buChar char="➖"/>
            </a:pPr>
            <a:r>
              <a:rPr lang="en-US" sz="2800" dirty="0" err="1">
                <a:solidFill>
                  <a:schemeClr val="tx2">
                    <a:lumMod val="75000"/>
                  </a:schemeClr>
                </a:solidFill>
              </a:rPr>
              <a:t>Suport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tx2">
                    <a:lumMod val="75000"/>
                  </a:schemeClr>
                </a:solidFill>
              </a:rPr>
              <a:t>limitat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 pentru </a:t>
            </a:r>
            <a:r>
              <a:rPr lang="en-US" sz="2800" dirty="0" err="1">
                <a:solidFill>
                  <a:schemeClr val="tx2">
                    <a:lumMod val="75000"/>
                  </a:schemeClr>
                </a:solidFill>
              </a:rPr>
              <a:t>tipuri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 de date;</a:t>
            </a:r>
          </a:p>
          <a:p>
            <a:pPr marL="342900" indent="-342900">
              <a:spcBef>
                <a:spcPct val="20000"/>
              </a:spcBef>
              <a:buFont typeface=".Apple Color Emoji UI"/>
              <a:buChar char="➖"/>
            </a:pPr>
            <a:r>
              <a:rPr lang="en-US" sz="2800" dirty="0" err="1">
                <a:solidFill>
                  <a:schemeClr val="tx2">
                    <a:lumMod val="75000"/>
                  </a:schemeClr>
                </a:solidFill>
              </a:rPr>
              <a:t>Complexitate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tx2">
                    <a:lumMod val="75000"/>
                  </a:schemeClr>
                </a:solidFill>
              </a:rPr>
              <a:t>ridicată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 a </a:t>
            </a:r>
            <a:r>
              <a:rPr lang="en-US" sz="2800" dirty="0" err="1">
                <a:solidFill>
                  <a:schemeClr val="tx2">
                    <a:lumMod val="75000"/>
                  </a:schemeClr>
                </a:solidFill>
              </a:rPr>
              <a:t>codului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 client </a:t>
            </a:r>
            <a:r>
              <a:rPr lang="en-US" sz="2800" dirty="0" err="1">
                <a:solidFill>
                  <a:schemeClr val="tx2">
                    <a:lumMod val="75000"/>
                  </a:schemeClr>
                </a:solidFill>
              </a:rPr>
              <a:t>și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 server </a:t>
            </a:r>
            <a:r>
              <a:rPr lang="en-US" sz="2800" dirty="0" err="1">
                <a:solidFill>
                  <a:schemeClr val="tx2">
                    <a:lumMod val="75000"/>
                  </a:schemeClr>
                </a:solidFill>
              </a:rPr>
              <a:t>generat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.</a:t>
            </a:r>
          </a:p>
        </p:txBody>
      </p:sp>
      <p:pic>
        <p:nvPicPr>
          <p:cNvPr id="3" name="Screenshot 2020-11-13 at 21.27.42.png" descr="Screenshot 2020-11-13 at 21.27.42.png">
            <a:extLst>
              <a:ext uri="{FF2B5EF4-FFF2-40B4-BE49-F238E27FC236}">
                <a16:creationId xmlns:a16="http://schemas.microsoft.com/office/drawing/2014/main" id="{4D4E0690-9EA4-2BAC-E571-340C0AF2A0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07043" y="3331675"/>
            <a:ext cx="1362104" cy="1704978"/>
          </a:xfrm>
          <a:prstGeom prst="rect">
            <a:avLst/>
          </a:prstGeom>
          <a:ln w="12700">
            <a:miter lim="400000"/>
          </a:ln>
        </p:spPr>
      </p:pic>
      <p:pic>
        <p:nvPicPr>
          <p:cNvPr id="4" name="Screenshot 2020-11-13 at 21.27.36.png" descr="Screenshot 2020-11-13 at 21.27.36.png">
            <a:extLst>
              <a:ext uri="{FF2B5EF4-FFF2-40B4-BE49-F238E27FC236}">
                <a16:creationId xmlns:a16="http://schemas.microsoft.com/office/drawing/2014/main" id="{49AB4341-C109-1814-399E-3C94846C7F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07043" y="1801640"/>
            <a:ext cx="1362104" cy="153003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89974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31E3F6B-16F5-1C4D-9378-0BEFCDA71F7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SignalR</a:t>
            </a:r>
            <a:endParaRPr lang="en-US" dirty="0"/>
          </a:p>
        </p:txBody>
      </p:sp>
      <p:pic>
        <p:nvPicPr>
          <p:cNvPr id="15" name="Picture Placeholder 14" descr="A picture containing outdoor object&#10;&#10;Description automatically generated">
            <a:extLst>
              <a:ext uri="{FF2B5EF4-FFF2-40B4-BE49-F238E27FC236}">
                <a16:creationId xmlns:a16="http://schemas.microsoft.com/office/drawing/2014/main" id="{4616BD36-716A-35F1-C44B-AC139255672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47" b="1684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85462459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/>
              <a:t>Ce </a:t>
            </a:r>
            <a:r>
              <a:rPr lang="en-US" altLang="en-US" dirty="0" err="1"/>
              <a:t>oferă</a:t>
            </a:r>
            <a:r>
              <a:rPr lang="en-US" altLang="en-US" dirty="0"/>
              <a:t> </a:t>
            </a:r>
            <a:r>
              <a:rPr lang="en-US" altLang="en-US" dirty="0" err="1"/>
              <a:t>SignalR</a:t>
            </a:r>
            <a:r>
              <a:rPr lang="en-US" altLang="en-US" dirty="0"/>
              <a:t>?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A2DBF87-F7A8-DF04-1731-F42EF7FFAC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4266" y="1801640"/>
            <a:ext cx="11818736" cy="4755914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 err="1"/>
              <a:t>SignalR</a:t>
            </a:r>
            <a:r>
              <a:rPr lang="en-US" sz="2200" dirty="0"/>
              <a:t> </a:t>
            </a:r>
            <a:r>
              <a:rPr lang="en-US" sz="2200" dirty="0" err="1"/>
              <a:t>permite</a:t>
            </a:r>
            <a:r>
              <a:rPr lang="en-US" sz="2200" dirty="0"/>
              <a:t> </a:t>
            </a:r>
            <a:r>
              <a:rPr lang="en-US" sz="2200" dirty="0" err="1"/>
              <a:t>publicarea</a:t>
            </a:r>
            <a:r>
              <a:rPr lang="en-US" sz="2200" dirty="0"/>
              <a:t> </a:t>
            </a:r>
            <a:r>
              <a:rPr lang="en-US" sz="2200" dirty="0" err="1"/>
              <a:t>serviciilor</a:t>
            </a:r>
            <a:r>
              <a:rPr lang="en-US" sz="2200" dirty="0"/>
              <a:t> ca hub-</a:t>
            </a:r>
            <a:r>
              <a:rPr lang="en-US" sz="2200" dirty="0" err="1"/>
              <a:t>uri</a:t>
            </a:r>
            <a:r>
              <a:rPr lang="en-US" sz="2200" dirty="0"/>
              <a:t> care pot fi </a:t>
            </a:r>
            <a:r>
              <a:rPr lang="en-US" sz="2200" dirty="0" err="1"/>
              <a:t>apelate</a:t>
            </a:r>
            <a:r>
              <a:rPr lang="en-US" sz="2200" dirty="0"/>
              <a:t> cu </a:t>
            </a:r>
            <a:r>
              <a:rPr lang="en-US" sz="2200" dirty="0" err="1"/>
              <a:t>ajutorul</a:t>
            </a:r>
            <a:r>
              <a:rPr lang="en-US" sz="2200" dirty="0"/>
              <a:t> proxy-</a:t>
            </a:r>
            <a:r>
              <a:rPr lang="en-US" sz="2200" dirty="0" err="1"/>
              <a:t>urilor</a:t>
            </a:r>
            <a:r>
              <a:rPr lang="en-US" sz="2200" dirty="0"/>
              <a:t> client;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 err="1"/>
              <a:t>Serviciile</a:t>
            </a:r>
            <a:r>
              <a:rPr lang="en-US" sz="2200" dirty="0"/>
              <a:t> au </a:t>
            </a:r>
            <a:r>
              <a:rPr lang="en-US" sz="2200" dirty="0" err="1"/>
              <a:t>acces</a:t>
            </a:r>
            <a:r>
              <a:rPr lang="en-US" sz="2200" dirty="0"/>
              <a:t> la </a:t>
            </a:r>
            <a:r>
              <a:rPr lang="en-US" sz="2200" dirty="0" err="1"/>
              <a:t>lista</a:t>
            </a:r>
            <a:r>
              <a:rPr lang="en-US" sz="2200" dirty="0"/>
              <a:t> </a:t>
            </a:r>
            <a:r>
              <a:rPr lang="en-US" sz="2200" dirty="0" err="1"/>
              <a:t>conexiunilor</a:t>
            </a:r>
            <a:r>
              <a:rPr lang="en-US" sz="2200" dirty="0"/>
              <a:t> client </a:t>
            </a:r>
            <a:r>
              <a:rPr lang="en-US" sz="2200" dirty="0" err="1"/>
              <a:t>acceptate</a:t>
            </a:r>
            <a:r>
              <a:rPr lang="en-US" sz="2200" dirty="0"/>
              <a:t> </a:t>
            </a:r>
            <a:r>
              <a:rPr lang="en-US" sz="2200" dirty="0" err="1"/>
              <a:t>cărora</a:t>
            </a:r>
            <a:r>
              <a:rPr lang="en-US" sz="2200" dirty="0"/>
              <a:t> le pot </a:t>
            </a:r>
            <a:r>
              <a:rPr lang="en-US" sz="2200" dirty="0" err="1"/>
              <a:t>trimite</a:t>
            </a:r>
            <a:r>
              <a:rPr lang="en-US" sz="2200" dirty="0"/>
              <a:t> </a:t>
            </a:r>
            <a:r>
              <a:rPr lang="en-US" sz="2200" dirty="0" err="1"/>
              <a:t>mesaje</a:t>
            </a:r>
            <a:r>
              <a:rPr lang="en-US" sz="2200" dirty="0"/>
              <a:t> </a:t>
            </a:r>
            <a:r>
              <a:rPr lang="en-US" sz="2200" dirty="0" err="1"/>
              <a:t>individuale</a:t>
            </a:r>
            <a:r>
              <a:rPr lang="en-US" sz="2200" dirty="0"/>
              <a:t> </a:t>
            </a:r>
            <a:r>
              <a:rPr lang="en-US" sz="2200" dirty="0" err="1"/>
              <a:t>sau</a:t>
            </a:r>
            <a:r>
              <a:rPr lang="en-US" sz="2200" dirty="0"/>
              <a:t> pot </a:t>
            </a:r>
            <a:r>
              <a:rPr lang="en-US" sz="2200" dirty="0" err="1"/>
              <a:t>accesa</a:t>
            </a:r>
            <a:r>
              <a:rPr lang="en-US" sz="2200" dirty="0"/>
              <a:t> un stream de </a:t>
            </a:r>
            <a:r>
              <a:rPr lang="en-US" sz="2200" dirty="0" err="1"/>
              <a:t>răspuns</a:t>
            </a:r>
            <a:r>
              <a:rPr lang="en-US" sz="2200" dirty="0"/>
              <a:t> </a:t>
            </a:r>
            <a:r>
              <a:rPr lang="en-US" sz="2200" dirty="0" err="1"/>
              <a:t>pentru</a:t>
            </a:r>
            <a:r>
              <a:rPr lang="en-US" sz="2200" dirty="0"/>
              <a:t> a </a:t>
            </a:r>
            <a:r>
              <a:rPr lang="en-US" sz="2200" dirty="0" err="1"/>
              <a:t>trimite</a:t>
            </a:r>
            <a:r>
              <a:rPr lang="en-US" sz="2200" dirty="0"/>
              <a:t> pe </a:t>
            </a:r>
            <a:r>
              <a:rPr lang="en-US" sz="2200" dirty="0" err="1"/>
              <a:t>rând</a:t>
            </a:r>
            <a:r>
              <a:rPr lang="en-US" sz="2200" dirty="0"/>
              <a:t> </a:t>
            </a:r>
            <a:r>
              <a:rPr lang="en-US" sz="2200" dirty="0" err="1"/>
              <a:t>mesaje</a:t>
            </a:r>
            <a:r>
              <a:rPr lang="en-US" sz="2200" dirty="0"/>
              <a:t> de </a:t>
            </a:r>
            <a:r>
              <a:rPr lang="en-US" sz="2200" dirty="0" err="1"/>
              <a:t>răspuns</a:t>
            </a:r>
            <a:r>
              <a:rPr lang="en-US" sz="2200" dirty="0"/>
              <a:t> </a:t>
            </a:r>
            <a:r>
              <a:rPr lang="en-US" sz="2200" dirty="0" err="1"/>
              <a:t>în</a:t>
            </a:r>
            <a:r>
              <a:rPr lang="en-US" sz="2200" dirty="0"/>
              <a:t> </a:t>
            </a:r>
            <a:r>
              <a:rPr lang="en-US" sz="2200" dirty="0" err="1"/>
              <a:t>secvență</a:t>
            </a:r>
            <a:r>
              <a:rPr lang="en-US" sz="2200" dirty="0"/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 err="1"/>
              <a:t>Serviciile</a:t>
            </a:r>
            <a:r>
              <a:rPr lang="en-US" sz="2200" dirty="0"/>
              <a:t> pot </a:t>
            </a:r>
            <a:r>
              <a:rPr lang="en-US" sz="2200" dirty="0" err="1"/>
              <a:t>accesa</a:t>
            </a:r>
            <a:r>
              <a:rPr lang="en-US" sz="2200" dirty="0"/>
              <a:t> </a:t>
            </a:r>
            <a:r>
              <a:rPr lang="en-US" sz="2200" dirty="0" err="1"/>
              <a:t>secvența</a:t>
            </a:r>
            <a:r>
              <a:rPr lang="en-US" sz="2200" dirty="0"/>
              <a:t> de </a:t>
            </a:r>
            <a:r>
              <a:rPr lang="en-US" sz="2200" dirty="0" err="1"/>
              <a:t>argumente</a:t>
            </a:r>
            <a:r>
              <a:rPr lang="en-US" sz="2200" dirty="0"/>
              <a:t> </a:t>
            </a:r>
            <a:r>
              <a:rPr lang="en-US" sz="2200" dirty="0" err="1"/>
              <a:t>trimise</a:t>
            </a:r>
            <a:r>
              <a:rPr lang="en-US" sz="2200" dirty="0"/>
              <a:t> de client ca flux de </a:t>
            </a:r>
            <a:r>
              <a:rPr lang="en-US" sz="2200" dirty="0" err="1"/>
              <a:t>obiecte</a:t>
            </a:r>
            <a:r>
              <a:rPr lang="en-US" sz="2200" dirty="0"/>
              <a:t> </a:t>
            </a:r>
            <a:r>
              <a:rPr lang="en-US" sz="2200" dirty="0" err="1"/>
              <a:t>sau</a:t>
            </a:r>
            <a:r>
              <a:rPr lang="en-US" sz="2200" dirty="0"/>
              <a:t> </a:t>
            </a:r>
            <a:r>
              <a:rPr lang="en-US" sz="2200" dirty="0" err="1"/>
              <a:t>argumentele</a:t>
            </a:r>
            <a:r>
              <a:rPr lang="en-US" sz="2200" dirty="0"/>
              <a:t> </a:t>
            </a:r>
            <a:r>
              <a:rPr lang="en-US" sz="2200" dirty="0" err="1"/>
              <a:t>unui</a:t>
            </a:r>
            <a:r>
              <a:rPr lang="en-US" sz="2200" dirty="0"/>
              <a:t> </a:t>
            </a:r>
            <a:r>
              <a:rPr lang="en-US" sz="2200" dirty="0" err="1"/>
              <a:t>apel</a:t>
            </a:r>
            <a:r>
              <a:rPr lang="en-US" sz="2200" dirty="0"/>
              <a:t> punctual;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 err="1"/>
              <a:t>Clienții</a:t>
            </a:r>
            <a:r>
              <a:rPr lang="en-US" sz="2200" dirty="0"/>
              <a:t> pot </a:t>
            </a:r>
            <a:r>
              <a:rPr lang="en-US" sz="2200" dirty="0" err="1"/>
              <a:t>asculta</a:t>
            </a:r>
            <a:r>
              <a:rPr lang="en-US" sz="2200" dirty="0"/>
              <a:t> </a:t>
            </a:r>
            <a:r>
              <a:rPr lang="en-US" sz="2200" dirty="0" err="1"/>
              <a:t>mesajele</a:t>
            </a:r>
            <a:r>
              <a:rPr lang="en-US" sz="2200" dirty="0"/>
              <a:t> de </a:t>
            </a:r>
            <a:r>
              <a:rPr lang="en-US" sz="2200" dirty="0" err="1"/>
              <a:t>răspuns</a:t>
            </a:r>
            <a:r>
              <a:rPr lang="en-US" sz="2200" dirty="0"/>
              <a:t> din server </a:t>
            </a:r>
            <a:r>
              <a:rPr lang="en-US" sz="2200" dirty="0" err="1"/>
              <a:t>sau</a:t>
            </a:r>
            <a:r>
              <a:rPr lang="en-US" sz="2200" dirty="0"/>
              <a:t> pot </a:t>
            </a:r>
            <a:r>
              <a:rPr lang="en-US" sz="2200" dirty="0" err="1"/>
              <a:t>accesa</a:t>
            </a:r>
            <a:r>
              <a:rPr lang="en-US" sz="2200" dirty="0"/>
              <a:t> </a:t>
            </a:r>
            <a:r>
              <a:rPr lang="en-US" sz="2200" dirty="0" err="1"/>
              <a:t>fluxul</a:t>
            </a:r>
            <a:r>
              <a:rPr lang="en-US" sz="2200" dirty="0"/>
              <a:t> de </a:t>
            </a:r>
            <a:r>
              <a:rPr lang="en-US" sz="2200" dirty="0" err="1"/>
              <a:t>obiecte</a:t>
            </a:r>
            <a:r>
              <a:rPr lang="en-US" sz="2200" dirty="0"/>
              <a:t> </a:t>
            </a:r>
            <a:r>
              <a:rPr lang="en-US" sz="2200" dirty="0" err="1"/>
              <a:t>trimise</a:t>
            </a:r>
            <a:r>
              <a:rPr lang="en-US" sz="2200" dirty="0"/>
              <a:t> ca </a:t>
            </a:r>
            <a:r>
              <a:rPr lang="en-US" sz="2200" dirty="0" err="1"/>
              <a:t>răspuns</a:t>
            </a:r>
            <a:r>
              <a:rPr lang="en-US" sz="2200" dirty="0"/>
              <a:t> de </a:t>
            </a:r>
            <a:r>
              <a:rPr lang="en-US" sz="2200" dirty="0" err="1"/>
              <a:t>către</a:t>
            </a:r>
            <a:r>
              <a:rPr lang="en-US" sz="2200" dirty="0"/>
              <a:t> </a:t>
            </a:r>
            <a:r>
              <a:rPr lang="en-US" sz="2200" dirty="0" err="1"/>
              <a:t>serviciul</a:t>
            </a:r>
            <a:r>
              <a:rPr lang="en-US" sz="2200" dirty="0"/>
              <a:t> de la </a:t>
            </a:r>
            <a:r>
              <a:rPr lang="en-US" sz="2200" dirty="0" err="1"/>
              <a:t>distanță</a:t>
            </a:r>
            <a:r>
              <a:rPr lang="en-US" sz="2200" dirty="0"/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 err="1"/>
              <a:t>Clienții</a:t>
            </a:r>
            <a:r>
              <a:rPr lang="en-US" sz="2200" dirty="0"/>
              <a:t> pot </a:t>
            </a:r>
            <a:r>
              <a:rPr lang="en-US" sz="2200" dirty="0" err="1"/>
              <a:t>accesa</a:t>
            </a:r>
            <a:r>
              <a:rPr lang="en-US" sz="2200" dirty="0"/>
              <a:t> </a:t>
            </a:r>
            <a:r>
              <a:rPr lang="en-US" sz="2200" dirty="0" err="1"/>
              <a:t>fluxul</a:t>
            </a:r>
            <a:r>
              <a:rPr lang="en-US" sz="2200" dirty="0"/>
              <a:t> de date </a:t>
            </a:r>
            <a:r>
              <a:rPr lang="en-US" sz="2200" dirty="0" err="1"/>
              <a:t>furnizat</a:t>
            </a:r>
            <a:r>
              <a:rPr lang="en-US" sz="2200" dirty="0"/>
              <a:t> ca </a:t>
            </a:r>
            <a:r>
              <a:rPr lang="en-US" sz="2200" dirty="0" err="1"/>
              <a:t>argumente</a:t>
            </a:r>
            <a:r>
              <a:rPr lang="en-US" sz="2200" dirty="0"/>
              <a:t> </a:t>
            </a:r>
            <a:r>
              <a:rPr lang="en-US" sz="2200" dirty="0" err="1"/>
              <a:t>serviciului</a:t>
            </a:r>
            <a:r>
              <a:rPr lang="en-US" sz="2200" dirty="0"/>
              <a:t> de la </a:t>
            </a:r>
            <a:r>
              <a:rPr lang="en-US" sz="2200" dirty="0" err="1"/>
              <a:t>distanță</a:t>
            </a:r>
            <a:r>
              <a:rPr lang="en-US" sz="2200" dirty="0"/>
              <a:t> </a:t>
            </a:r>
            <a:r>
              <a:rPr lang="en-US" sz="2200" dirty="0" err="1"/>
              <a:t>pentru</a:t>
            </a:r>
            <a:r>
              <a:rPr lang="en-US" sz="2200" dirty="0"/>
              <a:t> a </a:t>
            </a:r>
            <a:r>
              <a:rPr lang="en-US" sz="2200" dirty="0" err="1"/>
              <a:t>adăuga</a:t>
            </a:r>
            <a:r>
              <a:rPr lang="en-US" sz="2200" dirty="0"/>
              <a:t> </a:t>
            </a:r>
            <a:r>
              <a:rPr lang="en-US" sz="2200" dirty="0" err="1"/>
              <a:t>în</a:t>
            </a:r>
            <a:r>
              <a:rPr lang="en-US" sz="2200" dirty="0"/>
              <a:t> </a:t>
            </a:r>
            <a:r>
              <a:rPr lang="en-US" sz="2200" dirty="0" err="1"/>
              <a:t>secvență</a:t>
            </a:r>
            <a:r>
              <a:rPr lang="en-US" sz="2200" dirty="0"/>
              <a:t> </a:t>
            </a:r>
            <a:r>
              <a:rPr lang="en-US" sz="2200" dirty="0" err="1"/>
              <a:t>câte</a:t>
            </a:r>
            <a:r>
              <a:rPr lang="en-US" sz="2200" dirty="0"/>
              <a:t> un argument de </a:t>
            </a:r>
            <a:r>
              <a:rPr lang="en-US" sz="2200" dirty="0" err="1"/>
              <a:t>apel</a:t>
            </a:r>
            <a:r>
              <a:rPr lang="en-US" sz="2200" dirty="0"/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Framework-</a:t>
            </a:r>
            <a:r>
              <a:rPr lang="en-US" sz="2200" dirty="0" err="1"/>
              <a:t>ul</a:t>
            </a:r>
            <a:r>
              <a:rPr lang="en-US" sz="2200" dirty="0"/>
              <a:t> </a:t>
            </a:r>
            <a:r>
              <a:rPr lang="en-US" sz="2200" dirty="0" err="1"/>
              <a:t>este</a:t>
            </a:r>
            <a:r>
              <a:rPr lang="en-US" sz="2200" dirty="0"/>
              <a:t> </a:t>
            </a:r>
            <a:r>
              <a:rPr lang="en-US" sz="2200" dirty="0" err="1"/>
              <a:t>destinat</a:t>
            </a:r>
            <a:r>
              <a:rPr lang="en-US" sz="2200" dirty="0"/>
              <a:t> </a:t>
            </a:r>
            <a:r>
              <a:rPr lang="en-US" sz="2200" dirty="0" err="1"/>
              <a:t>utilizării</a:t>
            </a:r>
            <a:r>
              <a:rPr lang="en-US" sz="2200" dirty="0"/>
              <a:t> cu </a:t>
            </a:r>
            <a:r>
              <a:rPr lang="en-US" sz="2200" dirty="0" err="1"/>
              <a:t>clienți</a:t>
            </a:r>
            <a:r>
              <a:rPr lang="en-US" sz="2200" dirty="0"/>
              <a:t> JavaScript, </a:t>
            </a:r>
            <a:r>
              <a:rPr lang="en-US" sz="2200" dirty="0" err="1"/>
              <a:t>dar</a:t>
            </a:r>
            <a:r>
              <a:rPr lang="en-US" sz="2200" dirty="0"/>
              <a:t> </a:t>
            </a:r>
            <a:r>
              <a:rPr lang="en-US" sz="2200" dirty="0" err="1"/>
              <a:t>facilitează</a:t>
            </a:r>
            <a:r>
              <a:rPr lang="en-US" sz="2200" dirty="0"/>
              <a:t> </a:t>
            </a:r>
            <a:r>
              <a:rPr lang="en-US" sz="2200" dirty="0" err="1"/>
              <a:t>implementarea</a:t>
            </a:r>
            <a:r>
              <a:rPr lang="en-US" sz="2200" dirty="0"/>
              <a:t> </a:t>
            </a:r>
            <a:r>
              <a:rPr lang="en-US" sz="2200" dirty="0" err="1"/>
              <a:t>altor</a:t>
            </a:r>
            <a:r>
              <a:rPr lang="en-US" sz="2200" dirty="0"/>
              <a:t> </a:t>
            </a:r>
            <a:r>
              <a:rPr lang="en-US" sz="2200" dirty="0" err="1"/>
              <a:t>tipuri</a:t>
            </a:r>
            <a:r>
              <a:rPr lang="en-US" sz="2200" dirty="0"/>
              <a:t> de </a:t>
            </a:r>
            <a:r>
              <a:rPr lang="en-US" sz="2200" dirty="0" err="1"/>
              <a:t>clienți</a:t>
            </a:r>
            <a:r>
              <a:rPr lang="en-US" sz="2200" dirty="0"/>
              <a:t> </a:t>
            </a:r>
            <a:r>
              <a:rPr lang="en-US" sz="2200" dirty="0" err="1"/>
              <a:t>utilzând</a:t>
            </a:r>
            <a:r>
              <a:rPr lang="en-US" sz="2200" dirty="0"/>
              <a:t> </a:t>
            </a:r>
            <a:r>
              <a:rPr lang="en-US" sz="2200" dirty="0" err="1"/>
              <a:t>limbajele</a:t>
            </a:r>
            <a:r>
              <a:rPr lang="en-US" sz="2200" dirty="0"/>
              <a:t> </a:t>
            </a:r>
            <a:r>
              <a:rPr lang="en-US" sz="2200" dirty="0" err="1"/>
              <a:t>platformei</a:t>
            </a:r>
            <a:r>
              <a:rPr lang="en-US" sz="2200" dirty="0"/>
              <a:t> .NET;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 err="1"/>
              <a:t>În</a:t>
            </a:r>
            <a:r>
              <a:rPr lang="en-US" sz="2200" dirty="0"/>
              <a:t> </a:t>
            </a:r>
            <a:r>
              <a:rPr lang="en-US" sz="2200" dirty="0" err="1"/>
              <a:t>concluzie</a:t>
            </a:r>
            <a:r>
              <a:rPr lang="en-US" sz="2200" dirty="0"/>
              <a:t>, </a:t>
            </a:r>
            <a:r>
              <a:rPr lang="en-US" sz="2200" dirty="0" err="1"/>
              <a:t>SignalR</a:t>
            </a:r>
            <a:r>
              <a:rPr lang="en-US" sz="2200" dirty="0"/>
              <a:t> </a:t>
            </a:r>
            <a:r>
              <a:rPr lang="en-US" sz="2200" dirty="0" err="1"/>
              <a:t>oferă</a:t>
            </a:r>
            <a:r>
              <a:rPr lang="en-US" sz="2200" dirty="0"/>
              <a:t> un model de </a:t>
            </a:r>
            <a:r>
              <a:rPr lang="en-US" sz="2200" dirty="0" err="1"/>
              <a:t>apele</a:t>
            </a:r>
            <a:r>
              <a:rPr lang="en-US" sz="2200" dirty="0"/>
              <a:t> de </a:t>
            </a:r>
            <a:r>
              <a:rPr lang="en-US" sz="2200" dirty="0" err="1"/>
              <a:t>metode</a:t>
            </a:r>
            <a:r>
              <a:rPr lang="en-US" sz="2200" dirty="0"/>
              <a:t> la </a:t>
            </a:r>
            <a:r>
              <a:rPr lang="en-US" sz="2200" dirty="0" err="1"/>
              <a:t>distanță</a:t>
            </a:r>
            <a:r>
              <a:rPr lang="en-US" sz="2200" dirty="0"/>
              <a:t> similar </a:t>
            </a:r>
            <a:r>
              <a:rPr lang="en-US" sz="2200" dirty="0" err="1"/>
              <a:t>celui</a:t>
            </a:r>
            <a:r>
              <a:rPr lang="en-US" sz="2200" dirty="0"/>
              <a:t> </a:t>
            </a:r>
            <a:r>
              <a:rPr lang="en-US" sz="2200" dirty="0" err="1"/>
              <a:t>oferit</a:t>
            </a:r>
            <a:r>
              <a:rPr lang="en-US" sz="2200" dirty="0"/>
              <a:t> de </a:t>
            </a:r>
            <a:r>
              <a:rPr lang="en-US" sz="2200" dirty="0" err="1"/>
              <a:t>gRPC</a:t>
            </a:r>
            <a:r>
              <a:rPr lang="en-US" sz="22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216438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 err="1"/>
              <a:t>Aplicație</a:t>
            </a:r>
            <a:r>
              <a:rPr lang="en-US" altLang="en-US" dirty="0"/>
              <a:t> de chat</a:t>
            </a:r>
            <a:br>
              <a:rPr lang="en-US" altLang="en-US" dirty="0"/>
            </a:br>
            <a:r>
              <a:rPr lang="en-US" altLang="en-US" dirty="0" err="1"/>
              <a:t>folosind</a:t>
            </a:r>
            <a:r>
              <a:rPr lang="en-US" altLang="en-US" dirty="0"/>
              <a:t> </a:t>
            </a:r>
            <a:r>
              <a:rPr lang="en-US" altLang="en-US" dirty="0" err="1"/>
              <a:t>SignalR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AF8491-9BAA-A932-11BB-F4EF66AA9D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300" y="1866764"/>
            <a:ext cx="10615580" cy="31244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0B0B0E4-0204-B9C8-71E2-0222F02E36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2335" y="3428998"/>
            <a:ext cx="5875529" cy="32006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E5EA39C-BCFB-34AC-D044-CCADDFF497D5}"/>
              </a:ext>
            </a:extLst>
          </p:cNvPr>
          <p:cNvSpPr/>
          <p:nvPr/>
        </p:nvSpPr>
        <p:spPr>
          <a:xfrm>
            <a:off x="561301" y="5029337"/>
            <a:ext cx="5307789" cy="163121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ct val="20000"/>
              </a:spcBef>
            </a:pP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Implementăm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 un hub care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permite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conectarea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deconectarea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și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trimiterea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 de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mesaje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indexând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 proxy-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ul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 client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după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numele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utilizatorului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și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numele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utilizatorului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după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identificatorul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conexiunii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publicat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într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-o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aplicație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 ASP.NET Core.</a:t>
            </a:r>
          </a:p>
        </p:txBody>
      </p:sp>
      <p:pic>
        <p:nvPicPr>
          <p:cNvPr id="3" name="Picture 2" descr="Demo">
            <a:extLst>
              <a:ext uri="{FF2B5EF4-FFF2-40B4-BE49-F238E27FC236}">
                <a16:creationId xmlns:a16="http://schemas.microsoft.com/office/drawing/2014/main" id="{C84AE875-C6C3-5B9A-97FB-C8FE73574E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9905" y="2494649"/>
            <a:ext cx="2413949" cy="2279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" descr="Image">
            <a:extLst>
              <a:ext uri="{FF2B5EF4-FFF2-40B4-BE49-F238E27FC236}">
                <a16:creationId xmlns:a16="http://schemas.microsoft.com/office/drawing/2014/main" id="{F781F4D1-8AF4-DC9D-4FC1-6A3613F384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28627" y="1969406"/>
            <a:ext cx="1899889" cy="1460540"/>
          </a:xfrm>
          <a:prstGeom prst="rect">
            <a:avLst/>
          </a:prstGeom>
          <a:ln w="12700">
            <a:miter lim="4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96241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 err="1"/>
              <a:t>Aplicație</a:t>
            </a:r>
            <a:r>
              <a:rPr lang="en-US" altLang="en-US" dirty="0"/>
              <a:t> de chat</a:t>
            </a:r>
            <a:br>
              <a:rPr lang="en-US" altLang="en-US" dirty="0"/>
            </a:br>
            <a:r>
              <a:rPr lang="en-US" altLang="en-US" dirty="0" err="1"/>
              <a:t>folosind</a:t>
            </a:r>
            <a:r>
              <a:rPr lang="en-US" altLang="en-US" dirty="0"/>
              <a:t> </a:t>
            </a:r>
            <a:r>
              <a:rPr lang="en-US" altLang="en-US" dirty="0" err="1"/>
              <a:t>SignalR</a:t>
            </a:r>
            <a:r>
              <a:rPr lang="en-US" altLang="en-US" dirty="0"/>
              <a:t> (II)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D3963F-811B-A19E-CA2A-CEBD074469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854" y="167859"/>
            <a:ext cx="5703686" cy="35049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9ACCF7B-3B2A-9B36-300C-69C7E9161C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854" y="3740790"/>
            <a:ext cx="5477349" cy="30128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ACE2F43-AE6E-3AF2-C04C-89117AA637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3956" y="2033573"/>
            <a:ext cx="6049815" cy="42828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 descr="Demo">
            <a:extLst>
              <a:ext uri="{FF2B5EF4-FFF2-40B4-BE49-F238E27FC236}">
                <a16:creationId xmlns:a16="http://schemas.microsoft.com/office/drawing/2014/main" id="{3FA95A18-0E04-113B-17FE-DC89ABB1B4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9017" y="4728669"/>
            <a:ext cx="2413949" cy="2279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" descr="Image">
            <a:extLst>
              <a:ext uri="{FF2B5EF4-FFF2-40B4-BE49-F238E27FC236}">
                <a16:creationId xmlns:a16="http://schemas.microsoft.com/office/drawing/2014/main" id="{F781F4D1-8AF4-DC9D-4FC1-6A3613F384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08435" y="4358046"/>
            <a:ext cx="1964934" cy="1510543"/>
          </a:xfrm>
          <a:prstGeom prst="rect">
            <a:avLst/>
          </a:prstGeom>
          <a:ln w="12700">
            <a:miter lim="4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3003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z="3800" dirty="0" err="1"/>
              <a:t>Aplicație</a:t>
            </a:r>
            <a:r>
              <a:rPr lang="en-US" altLang="en-US" sz="3800" dirty="0"/>
              <a:t> de chat</a:t>
            </a:r>
            <a:br>
              <a:rPr lang="en-US" altLang="en-US" sz="3800" dirty="0"/>
            </a:br>
            <a:r>
              <a:rPr lang="en-US" altLang="en-US" sz="3800" dirty="0" err="1"/>
              <a:t>folosind</a:t>
            </a:r>
            <a:r>
              <a:rPr lang="en-US" altLang="en-US" sz="3800" dirty="0"/>
              <a:t> </a:t>
            </a:r>
            <a:r>
              <a:rPr lang="en-US" altLang="en-US" sz="3800" dirty="0" err="1"/>
              <a:t>SignalR</a:t>
            </a:r>
            <a:r>
              <a:rPr lang="en-US" altLang="en-US" sz="3800" dirty="0"/>
              <a:t> (III)</a:t>
            </a:r>
            <a:endParaRPr lang="en-US" sz="3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D257AA-3CCA-7749-AE54-5118AC3114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907" y="209246"/>
            <a:ext cx="5949251" cy="41673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FC10858-5B53-1A64-A373-F5F48EF4A3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7655" y="1229482"/>
            <a:ext cx="2827190" cy="9049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F4759E0-95C0-78EC-A339-8F8EA88E2E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7655" y="2225792"/>
            <a:ext cx="2827190" cy="9155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04810CD-F9BD-E683-9FCF-B642A7F86C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18356" y="1531478"/>
            <a:ext cx="4144657" cy="12059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D235DD4-9BC0-5B3D-F294-22F6D7D640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76409" y="2840399"/>
            <a:ext cx="3186604" cy="16937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5948891-D27E-79A7-F4B7-28E3D82495A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22603" y="3244286"/>
            <a:ext cx="2204398" cy="8859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A3A07AB-C735-7F8A-DE08-A3F385E7FF4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24704" y="4251535"/>
            <a:ext cx="2385143" cy="8884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98D97725-0744-287B-DE88-8D4D9DE0BBC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63862" y="4014950"/>
            <a:ext cx="3702199" cy="9568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DB0E640-91EA-36DD-FD14-8A8535705E2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5743" y="5041336"/>
            <a:ext cx="4678668" cy="9011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D276DDCB-A13F-8DB5-3A36-BA70EB9D95E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52157" y="5797258"/>
            <a:ext cx="3974981" cy="8878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DE5F63F0-BF3F-1B12-B3FE-A0D7568198C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481635" y="5032547"/>
            <a:ext cx="5624622" cy="16581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E33390C-1F27-E643-6620-F0AD43DDD14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824458" y="5293415"/>
            <a:ext cx="1634664" cy="11455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505D0F39-2B94-B083-DDC2-FC20F0C31C4E}"/>
              </a:ext>
            </a:extLst>
          </p:cNvPr>
          <p:cNvSpPr/>
          <p:nvPr/>
        </p:nvSpPr>
        <p:spPr>
          <a:xfrm>
            <a:off x="2815614" y="131090"/>
            <a:ext cx="4508639" cy="70788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ct val="20000"/>
              </a:spcBef>
            </a:pP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Clientul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creează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 o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conexiune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 la hub pe care o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ascultă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și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căreia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îi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invocă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metodele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.</a:t>
            </a:r>
          </a:p>
        </p:txBody>
      </p:sp>
      <p:pic>
        <p:nvPicPr>
          <p:cNvPr id="3" name="Picture 2" descr="Demo">
            <a:extLst>
              <a:ext uri="{FF2B5EF4-FFF2-40B4-BE49-F238E27FC236}">
                <a16:creationId xmlns:a16="http://schemas.microsoft.com/office/drawing/2014/main" id="{3A961467-38CC-930D-295E-DAC3AE9E37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7071" y="4228197"/>
            <a:ext cx="1930843" cy="1823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" descr="Image">
            <a:extLst>
              <a:ext uri="{FF2B5EF4-FFF2-40B4-BE49-F238E27FC236}">
                <a16:creationId xmlns:a16="http://schemas.microsoft.com/office/drawing/2014/main" id="{F781F4D1-8AF4-DC9D-4FC1-6A3613F384B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158155" y="4262027"/>
            <a:ext cx="1823970" cy="1402177"/>
          </a:xfrm>
          <a:prstGeom prst="rect">
            <a:avLst/>
          </a:prstGeom>
          <a:ln w="12700">
            <a:miter lim="4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14942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Download wallpaper 1280x800 clouds, field, sky, gray, gloomy, storm,  summer, august, grass mown, yellow widescreen 16:10 hd background">
            <a:extLst>
              <a:ext uri="{FF2B5EF4-FFF2-40B4-BE49-F238E27FC236}">
                <a16:creationId xmlns:a16="http://schemas.microsoft.com/office/drawing/2014/main" id="{E19903FD-8ABB-E769-81A3-E1C33BFDA6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41521"/>
            <a:ext cx="12192000" cy="5516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7383" y="15958"/>
            <a:ext cx="11353800" cy="1325563"/>
          </a:xfrm>
        </p:spPr>
        <p:txBody>
          <a:bodyPr>
            <a:normAutofit/>
          </a:bodyPr>
          <a:lstStyle/>
          <a:p>
            <a:r>
              <a:rPr lang="en-US" altLang="en-US" dirty="0" err="1"/>
              <a:t>Poanta</a:t>
            </a:r>
            <a:r>
              <a:rPr lang="en-US" altLang="en-US" dirty="0"/>
              <a:t> </a:t>
            </a:r>
            <a:r>
              <a:rPr lang="en-US" altLang="en-US" dirty="0" err="1"/>
              <a:t>cursului</a:t>
            </a:r>
            <a:endParaRPr lang="en-US" dirty="0"/>
          </a:p>
        </p:txBody>
      </p:sp>
      <p:pic>
        <p:nvPicPr>
          <p:cNvPr id="2050" name="Picture 2" descr="Chuck Norris: The Myth &amp; The Man - INSP TV | TV Shows and Movies">
            <a:extLst>
              <a:ext uri="{FF2B5EF4-FFF2-40B4-BE49-F238E27FC236}">
                <a16:creationId xmlns:a16="http://schemas.microsoft.com/office/drawing/2014/main" id="{F410B744-89CA-6415-9C21-A5CEC71E0B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5886" y="1341521"/>
            <a:ext cx="9153297" cy="479022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reflection blurRad="12700" stA="38000" endPos="28000" dist="5000" dir="5400000" sy="-100000" algn="bl" rotWithShape="0"/>
          </a:effectLst>
        </p:spPr>
      </p:pic>
      <p:pic>
        <p:nvPicPr>
          <p:cNvPr id="2068" name="Picture 20" descr="Free Triangle line 3D 1200603 PNG with Transparent Background">
            <a:extLst>
              <a:ext uri="{FF2B5EF4-FFF2-40B4-BE49-F238E27FC236}">
                <a16:creationId xmlns:a16="http://schemas.microsoft.com/office/drawing/2014/main" id="{F5B018A5-7DFF-058F-DE29-FE83A1FB55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2132" y="1494823"/>
            <a:ext cx="2958292" cy="2604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1006113-3695-F564-64B6-253520E5C726}"/>
              </a:ext>
            </a:extLst>
          </p:cNvPr>
          <p:cNvSpPr txBox="1"/>
          <p:nvPr/>
        </p:nvSpPr>
        <p:spPr>
          <a:xfrm>
            <a:off x="1715885" y="5303328"/>
            <a:ext cx="9153297" cy="49244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600" dirty="0"/>
              <a:t>Chuck Norris poate </a:t>
            </a:r>
            <a:r>
              <a:rPr lang="en-US" sz="2600" dirty="0" err="1"/>
              <a:t>apela</a:t>
            </a:r>
            <a:r>
              <a:rPr lang="en-US" sz="2600" dirty="0"/>
              <a:t> un </a:t>
            </a:r>
            <a:r>
              <a:rPr lang="en-US" sz="2600" dirty="0" err="1"/>
              <a:t>serviciu</a:t>
            </a:r>
            <a:r>
              <a:rPr lang="en-US" sz="2600" dirty="0"/>
              <a:t> </a:t>
            </a:r>
            <a:r>
              <a:rPr lang="en-US" sz="2600" dirty="0" err="1"/>
              <a:t>implementat</a:t>
            </a:r>
            <a:r>
              <a:rPr lang="en-US" sz="2600" dirty="0"/>
              <a:t> de </a:t>
            </a:r>
            <a:r>
              <a:rPr lang="en-US" sz="2600" dirty="0" err="1"/>
              <a:t>clientul</a:t>
            </a:r>
            <a:r>
              <a:rPr lang="en-US" sz="2600" dirty="0"/>
              <a:t> </a:t>
            </a:r>
            <a:r>
              <a:rPr lang="en-US" sz="2600" dirty="0" err="1"/>
              <a:t>său</a:t>
            </a:r>
            <a:r>
              <a:rPr lang="en-US" sz="2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70646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0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 err="1"/>
              <a:t>Implementarea</a:t>
            </a:r>
            <a:r>
              <a:rPr lang="en-US" altLang="en-US" dirty="0"/>
              <a:t> </a:t>
            </a:r>
            <a:r>
              <a:rPr lang="en-US" altLang="en-US" dirty="0" err="1"/>
              <a:t>unui</a:t>
            </a:r>
            <a:r>
              <a:rPr lang="ro-RO" altLang="en-US" dirty="0"/>
              <a:t> </a:t>
            </a:r>
            <a:r>
              <a:rPr lang="en-US" altLang="en-US" dirty="0"/>
              <a:t>framework</a:t>
            </a:r>
            <a:br>
              <a:rPr lang="ro-RO" altLang="en-US" dirty="0"/>
            </a:br>
            <a:r>
              <a:rPr lang="ro-RO" altLang="en-US" dirty="0"/>
              <a:t>RPC peste TCP</a:t>
            </a:r>
            <a:r>
              <a:rPr lang="en-US" altLang="en-US" dirty="0"/>
              <a:t> </a:t>
            </a:r>
            <a:r>
              <a:rPr lang="en-US" altLang="en-US" dirty="0" err="1"/>
              <a:t>în</a:t>
            </a:r>
            <a:r>
              <a:rPr lang="en-US" altLang="en-US" dirty="0"/>
              <a:t> Java</a:t>
            </a:r>
            <a:endParaRPr lang="en-US" dirty="0"/>
          </a:p>
        </p:txBody>
      </p:sp>
      <p:pic>
        <p:nvPicPr>
          <p:cNvPr id="6" name="Screenshot 2020-11-07 at 08.10.05.png" descr="Screenshot 2020-11-07 at 08.10.05.png">
            <a:extLst>
              <a:ext uri="{FF2B5EF4-FFF2-40B4-BE49-F238E27FC236}">
                <a16:creationId xmlns:a16="http://schemas.microsoft.com/office/drawing/2014/main" id="{A5795E4C-5A9B-294B-CCCA-3BAF35DC5B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293" y="2092634"/>
            <a:ext cx="5616017" cy="4595654"/>
          </a:xfrm>
          <a:prstGeom prst="rect">
            <a:avLst/>
          </a:prstGeom>
          <a:ln w="12700">
            <a:miter lim="400000"/>
          </a:ln>
          <a:effectLst>
            <a:outerShdw blurRad="190500" dist="12700" dir="5400000" rotWithShape="0">
              <a:srgbClr val="000000">
                <a:alpha val="75000"/>
              </a:srgbClr>
            </a:outerShdw>
          </a:effectLst>
        </p:spPr>
      </p:pic>
      <p:pic>
        <p:nvPicPr>
          <p:cNvPr id="8" name="Screenshot 2020-11-07 at 08.17.02.png" descr="Screenshot 2020-11-07 at 08.17.02.png">
            <a:extLst>
              <a:ext uri="{FF2B5EF4-FFF2-40B4-BE49-F238E27FC236}">
                <a16:creationId xmlns:a16="http://schemas.microsoft.com/office/drawing/2014/main" id="{237B980F-3107-5C2C-BB0E-EACD817B11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2357" y="3070459"/>
            <a:ext cx="3487696" cy="3531202"/>
          </a:xfrm>
          <a:prstGeom prst="rect">
            <a:avLst/>
          </a:prstGeom>
          <a:ln w="12700">
            <a:miter lim="400000"/>
          </a:ln>
          <a:effectLst>
            <a:outerShdw blurRad="190500" dist="12700" dir="5400000" rotWithShape="0">
              <a:srgbClr val="000000">
                <a:alpha val="75000"/>
              </a:srgbClr>
            </a:outerShdw>
          </a:effec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CDFC157-10C7-07A5-4052-FB3F7632C5E4}"/>
              </a:ext>
            </a:extLst>
          </p:cNvPr>
          <p:cNvSpPr/>
          <p:nvPr/>
        </p:nvSpPr>
        <p:spPr>
          <a:xfrm>
            <a:off x="3410008" y="3682032"/>
            <a:ext cx="3970330" cy="230832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ct val="20000"/>
              </a:spcBef>
            </a:pPr>
            <a:r>
              <a:rPr lang="ro-RO" sz="1600" dirty="0">
                <a:solidFill>
                  <a:schemeClr val="tx2">
                    <a:lumMod val="75000"/>
                  </a:schemeClr>
                </a:solidFill>
              </a:rPr>
              <a:t>Definim o clasă pentru a reprezenta cererile conținând:</a:t>
            </a:r>
          </a:p>
          <a:p>
            <a:pPr marL="342900" indent="-34290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N</a:t>
            </a:r>
            <a:r>
              <a:rPr lang="ro-RO" sz="1600" dirty="0">
                <a:solidFill>
                  <a:schemeClr val="tx2">
                    <a:lumMod val="75000"/>
                  </a:schemeClr>
                </a:solidFill>
              </a:rPr>
              <a:t>umele serviciului;</a:t>
            </a:r>
          </a:p>
          <a:p>
            <a:pPr marL="342900" indent="-34290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N</a:t>
            </a:r>
            <a:r>
              <a:rPr lang="ro-RO" sz="1600" dirty="0">
                <a:solidFill>
                  <a:schemeClr val="tx2">
                    <a:lumMod val="75000"/>
                  </a:schemeClr>
                </a:solidFill>
              </a:rPr>
              <a:t>umele metodei (*);</a:t>
            </a:r>
          </a:p>
          <a:p>
            <a:pPr marL="342900" indent="-34290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A</a:t>
            </a:r>
            <a:r>
              <a:rPr lang="ro-RO" sz="1600" dirty="0">
                <a:solidFill>
                  <a:schemeClr val="tx2">
                    <a:lumMod val="75000"/>
                  </a:schemeClr>
                </a:solidFill>
              </a:rPr>
              <a:t>rgumentele metodei;</a:t>
            </a:r>
          </a:p>
          <a:p>
            <a:pPr marL="342900" indent="-34290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Id</a:t>
            </a:r>
            <a:r>
              <a:rPr lang="ro-RO" sz="1600" dirty="0">
                <a:solidFill>
                  <a:schemeClr val="tx2">
                    <a:lumMod val="75000"/>
                  </a:schemeClr>
                </a:solidFill>
              </a:rPr>
              <a:t>entificatorul de sesiune.</a:t>
            </a:r>
          </a:p>
          <a:p>
            <a:pPr>
              <a:spcBef>
                <a:spcPct val="20000"/>
              </a:spcBef>
            </a:pPr>
            <a:r>
              <a:rPr lang="ro-RO" sz="1600" dirty="0">
                <a:solidFill>
                  <a:schemeClr val="tx2">
                    <a:lumMod val="75000"/>
                  </a:schemeClr>
                </a:solidFill>
              </a:rPr>
              <a:t>(*) 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E</a:t>
            </a:r>
            <a:r>
              <a:rPr lang="ro-RO" sz="1600" dirty="0">
                <a:solidFill>
                  <a:schemeClr val="tx2">
                    <a:lumMod val="75000"/>
                  </a:schemeClr>
                </a:solidFill>
              </a:rPr>
              <a:t>xistă o metodă specială care dezalocă obiectul de pe server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00943D9-8D0F-7999-6BC8-72B21893AAF5}"/>
              </a:ext>
            </a:extLst>
          </p:cNvPr>
          <p:cNvSpPr/>
          <p:nvPr/>
        </p:nvSpPr>
        <p:spPr>
          <a:xfrm>
            <a:off x="9210994" y="2059274"/>
            <a:ext cx="2893618" cy="147117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ct val="20000"/>
              </a:spcBef>
            </a:pPr>
            <a:r>
              <a:rPr lang="ro-RO" sz="1600" dirty="0">
                <a:solidFill>
                  <a:schemeClr val="tx2">
                    <a:lumMod val="75000"/>
                  </a:schemeClr>
                </a:solidFill>
              </a:rPr>
              <a:t>Definim o clasă pentru a reprezenta răspunsul conținând:</a:t>
            </a:r>
          </a:p>
          <a:p>
            <a:pPr marL="342900" indent="-34290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R</a:t>
            </a:r>
            <a:r>
              <a:rPr lang="ro-RO" sz="1600" dirty="0">
                <a:solidFill>
                  <a:schemeClr val="tx2">
                    <a:lumMod val="75000"/>
                  </a:schemeClr>
                </a:solidFill>
              </a:rPr>
              <a:t>ezultatul execuției;</a:t>
            </a:r>
          </a:p>
          <a:p>
            <a:pPr marL="342900" indent="-34290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E</a:t>
            </a:r>
            <a:r>
              <a:rPr lang="ro-RO" sz="1600" dirty="0">
                <a:solidFill>
                  <a:schemeClr val="tx2">
                    <a:lumMod val="75000"/>
                  </a:schemeClr>
                </a:solidFill>
              </a:rPr>
              <a:t>xcepția apărută;</a:t>
            </a:r>
          </a:p>
          <a:p>
            <a:pPr marL="342900" indent="-34290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I</a:t>
            </a:r>
            <a:r>
              <a:rPr lang="ro-RO" sz="1600" dirty="0">
                <a:solidFill>
                  <a:schemeClr val="tx2">
                    <a:lumMod val="75000"/>
                  </a:schemeClr>
                </a:solidFill>
              </a:rPr>
              <a:t>dentificatorul de sesiune.</a:t>
            </a:r>
          </a:p>
        </p:txBody>
      </p:sp>
    </p:spTree>
    <p:extLst>
      <p:ext uri="{BB962C8B-B14F-4D97-AF65-F5344CB8AC3E}">
        <p14:creationId xmlns:p14="http://schemas.microsoft.com/office/powerpoint/2010/main" val="3899728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4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2A0CF00-2232-0E67-90F4-ECDB690F4B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9376" y="2355890"/>
            <a:ext cx="4434401" cy="249548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8CEB33F-0C8A-E0B9-B2EC-066BC22FBA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2634" y="2365795"/>
            <a:ext cx="4449992" cy="248558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z="4800" dirty="0" err="1">
                <a:solidFill>
                  <a:schemeClr val="bg1"/>
                </a:solidFill>
              </a:rPr>
              <a:t>Înregistrarea</a:t>
            </a:r>
            <a:r>
              <a:rPr lang="en-US" altLang="en-US" sz="4800" dirty="0">
                <a:solidFill>
                  <a:schemeClr val="bg1"/>
                </a:solidFill>
              </a:rPr>
              <a:t> </a:t>
            </a:r>
            <a:r>
              <a:rPr lang="en-US" altLang="en-US" sz="4800" dirty="0" err="1">
                <a:solidFill>
                  <a:schemeClr val="bg1"/>
                </a:solidFill>
              </a:rPr>
              <a:t>prezentării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451944-CFB6-1BC8-DD50-0DFBAAA06745}"/>
              </a:ext>
            </a:extLst>
          </p:cNvPr>
          <p:cNvSpPr txBox="1"/>
          <p:nvPr/>
        </p:nvSpPr>
        <p:spPr>
          <a:xfrm>
            <a:off x="1957775" y="5132997"/>
            <a:ext cx="35194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5"/>
              </a:rPr>
              <a:t>https://youtu.be/a3rXCaFovf0</a:t>
            </a:r>
            <a:r>
              <a:rPr lang="en-US" dirty="0"/>
              <a:t>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11BFC53-5C43-7F4D-205E-1A9902B6FEF5}"/>
              </a:ext>
            </a:extLst>
          </p:cNvPr>
          <p:cNvSpPr txBox="1"/>
          <p:nvPr/>
        </p:nvSpPr>
        <p:spPr>
          <a:xfrm>
            <a:off x="6624669" y="5132997"/>
            <a:ext cx="35194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6"/>
              </a:rPr>
              <a:t>https://youtu.be/9Y8MAYMcL6s</a:t>
            </a:r>
            <a:r>
              <a:rPr lang="en-US" dirty="0"/>
              <a:t> 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93E7CB5-FC83-42A3-FFEF-884723836C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1559" y="2898243"/>
            <a:ext cx="3335440" cy="1430591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4844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409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8977DE14-9880-705E-6882-164A541E89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z="4800" dirty="0" err="1">
                <a:solidFill>
                  <a:schemeClr val="bg1"/>
                </a:solidFill>
              </a:rPr>
              <a:t>Vă</a:t>
            </a:r>
            <a:r>
              <a:rPr lang="en-US" altLang="en-US" sz="4800" dirty="0">
                <a:solidFill>
                  <a:schemeClr val="bg1"/>
                </a:solidFill>
              </a:rPr>
              <a:t> </a:t>
            </a:r>
            <a:r>
              <a:rPr lang="en-US" altLang="en-US" sz="4800" dirty="0" err="1">
                <a:solidFill>
                  <a:schemeClr val="bg1"/>
                </a:solidFill>
              </a:rPr>
              <a:t>mulțumesc</a:t>
            </a:r>
            <a:r>
              <a:rPr lang="en-US" altLang="en-US" sz="4800" dirty="0">
                <a:solidFill>
                  <a:schemeClr val="bg1"/>
                </a:solidFill>
              </a:rPr>
              <a:t>!</a:t>
            </a:r>
            <a:endParaRPr lang="en-US" dirty="0"/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71432317-045A-B767-4304-FAB0C3E2EBDA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>
            <a:normAutofit/>
          </a:bodyPr>
          <a:lstStyle/>
          <a:p>
            <a:r>
              <a:rPr lang="en-US" altLang="en-US" sz="2400" dirty="0">
                <a:solidFill>
                  <a:schemeClr val="bg1"/>
                </a:solidFill>
              </a:rPr>
              <a:t>Ne </a:t>
            </a:r>
            <a:r>
              <a:rPr lang="en-US" altLang="en-US" sz="2400" dirty="0" err="1">
                <a:solidFill>
                  <a:schemeClr val="bg1"/>
                </a:solidFill>
              </a:rPr>
              <a:t>vedem</a:t>
            </a:r>
            <a:r>
              <a:rPr lang="en-US" altLang="en-US" sz="2400" dirty="0">
                <a:solidFill>
                  <a:schemeClr val="bg1"/>
                </a:solidFill>
              </a:rPr>
              <a:t> la </a:t>
            </a:r>
            <a:r>
              <a:rPr lang="en-US" altLang="en-US" sz="2400" dirty="0" err="1">
                <a:solidFill>
                  <a:schemeClr val="bg1"/>
                </a:solidFill>
              </a:rPr>
              <a:t>cursul</a:t>
            </a:r>
            <a:r>
              <a:rPr lang="en-US" altLang="en-US" sz="2400" dirty="0">
                <a:solidFill>
                  <a:schemeClr val="bg1"/>
                </a:solidFill>
              </a:rPr>
              <a:t> </a:t>
            </a:r>
            <a:r>
              <a:rPr lang="en-US" altLang="en-US" sz="2400" dirty="0" err="1">
                <a:solidFill>
                  <a:schemeClr val="bg1"/>
                </a:solidFill>
              </a:rPr>
              <a:t>următor</a:t>
            </a:r>
            <a:r>
              <a:rPr lang="en-US" altLang="en-US" sz="2400" dirty="0">
                <a:solidFill>
                  <a:schemeClr val="bg1"/>
                </a:solidFill>
              </a:rPr>
              <a:t>.</a:t>
            </a:r>
            <a:endParaRPr lang="en-US" dirty="0"/>
          </a:p>
        </p:txBody>
      </p:sp>
      <p:pic>
        <p:nvPicPr>
          <p:cNvPr id="11" name="Picture 2" descr="Related image">
            <a:extLst>
              <a:ext uri="{FF2B5EF4-FFF2-40B4-BE49-F238E27FC236}">
                <a16:creationId xmlns:a16="http://schemas.microsoft.com/office/drawing/2014/main" id="{AC83B36C-90A7-3772-68DF-6ABDFECAF2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6" t="7504" r="11436" b="5434"/>
          <a:stretch>
            <a:fillRect/>
          </a:stretch>
        </p:blipFill>
        <p:spPr bwMode="auto">
          <a:xfrm>
            <a:off x="4187824" y="2103439"/>
            <a:ext cx="3816351" cy="417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08386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 err="1"/>
              <a:t>Implementarea</a:t>
            </a:r>
            <a:r>
              <a:rPr lang="en-US" altLang="en-US" dirty="0"/>
              <a:t> </a:t>
            </a:r>
            <a:r>
              <a:rPr lang="en-US" altLang="en-US" dirty="0" err="1"/>
              <a:t>unui</a:t>
            </a:r>
            <a:r>
              <a:rPr lang="ro-RO" altLang="en-US" dirty="0"/>
              <a:t> </a:t>
            </a:r>
            <a:r>
              <a:rPr lang="en-US" altLang="en-US" dirty="0"/>
              <a:t>framework</a:t>
            </a:r>
            <a:br>
              <a:rPr lang="ro-RO" altLang="en-US" dirty="0"/>
            </a:br>
            <a:r>
              <a:rPr lang="ro-RO" altLang="en-US" dirty="0"/>
              <a:t>RPC peste TCP</a:t>
            </a:r>
            <a:r>
              <a:rPr lang="en-US" altLang="en-US" dirty="0"/>
              <a:t> </a:t>
            </a:r>
            <a:r>
              <a:rPr lang="en-US" altLang="en-US" dirty="0" err="1"/>
              <a:t>în</a:t>
            </a:r>
            <a:r>
              <a:rPr lang="en-US" altLang="en-US" dirty="0"/>
              <a:t> Java (II)</a:t>
            </a:r>
            <a:endParaRPr lang="en-US" dirty="0"/>
          </a:p>
        </p:txBody>
      </p:sp>
      <p:pic>
        <p:nvPicPr>
          <p:cNvPr id="3" name="Screenshot 2020-11-07 at 08.24.30.png" descr="Screenshot 2020-11-07 at 08.24.30.png">
            <a:extLst>
              <a:ext uri="{FF2B5EF4-FFF2-40B4-BE49-F238E27FC236}">
                <a16:creationId xmlns:a16="http://schemas.microsoft.com/office/drawing/2014/main" id="{462B5FF4-53EA-6725-61E1-3CC9F0D136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072" y="2025133"/>
            <a:ext cx="10167444" cy="3316606"/>
          </a:xfrm>
          <a:prstGeom prst="rect">
            <a:avLst/>
          </a:prstGeom>
          <a:ln w="12700">
            <a:miter lim="400000"/>
          </a:ln>
          <a:effectLst>
            <a:outerShdw blurRad="190500" dist="12700" dir="5400000" rotWithShape="0">
              <a:srgbClr val="000000">
                <a:alpha val="75000"/>
              </a:srgb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2FE1408-42B2-3F36-76CE-22ED744DB4FE}"/>
              </a:ext>
            </a:extLst>
          </p:cNvPr>
          <p:cNvSpPr/>
          <p:nvPr/>
        </p:nvSpPr>
        <p:spPr>
          <a:xfrm>
            <a:off x="3798916" y="4860698"/>
            <a:ext cx="7578145" cy="166814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ct val="20000"/>
              </a:spcBef>
            </a:pPr>
            <a:r>
              <a:rPr lang="ro-RO" sz="1600" dirty="0">
                <a:solidFill>
                  <a:schemeClr val="tx2">
                    <a:lumMod val="75000"/>
                  </a:schemeClr>
                </a:solidFill>
              </a:rPr>
              <a:t>Implementăm o clasă transport care să serializeze și să deserializeze cererea și răspunsul în format JSON folosind GSON de la Google, cu următoarele excepții:</a:t>
            </a:r>
          </a:p>
          <a:p>
            <a:pPr marL="342900" indent="-34290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ro-RO" sz="1600" dirty="0">
                <a:solidFill>
                  <a:schemeClr val="tx2">
                    <a:lumMod val="75000"/>
                  </a:schemeClr>
                </a:solidFill>
              </a:rPr>
              <a:t>La deserializarea cererii trebuie păstrate argumentele ca vector de șiruri de caracter urmând să fie deserializarea conform tipului parametrilor metodei ce va fi invocată;</a:t>
            </a:r>
          </a:p>
          <a:p>
            <a:pPr marL="342900" indent="-34290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ro-RO" sz="1600" dirty="0">
                <a:solidFill>
                  <a:schemeClr val="tx2">
                    <a:lumMod val="75000"/>
                  </a:schemeClr>
                </a:solidFill>
              </a:rPr>
              <a:t>La deserializarea răspunsului trebuie păstrată valoarea rezultatului execuției ca șir de caractere urmând să fie deserializat la tipul întors de metodă.</a:t>
            </a:r>
          </a:p>
        </p:txBody>
      </p:sp>
    </p:spTree>
    <p:extLst>
      <p:ext uri="{BB962C8B-B14F-4D97-AF65-F5344CB8AC3E}">
        <p14:creationId xmlns:p14="http://schemas.microsoft.com/office/powerpoint/2010/main" val="2836563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z="3800" dirty="0" err="1"/>
              <a:t>Implementarea</a:t>
            </a:r>
            <a:r>
              <a:rPr lang="en-US" altLang="en-US" sz="3800" dirty="0"/>
              <a:t> </a:t>
            </a:r>
            <a:r>
              <a:rPr lang="en-US" altLang="en-US" sz="3800" dirty="0" err="1"/>
              <a:t>unui</a:t>
            </a:r>
            <a:r>
              <a:rPr lang="ro-RO" altLang="en-US" sz="3800" dirty="0"/>
              <a:t> </a:t>
            </a:r>
            <a:r>
              <a:rPr lang="en-US" altLang="en-US" sz="3800" dirty="0"/>
              <a:t>framework</a:t>
            </a:r>
            <a:br>
              <a:rPr lang="ro-RO" altLang="en-US" sz="3800" dirty="0"/>
            </a:br>
            <a:r>
              <a:rPr lang="ro-RO" altLang="en-US" sz="3800" dirty="0"/>
              <a:t>RPC peste TCP</a:t>
            </a:r>
            <a:r>
              <a:rPr lang="en-US" altLang="en-US" sz="3800" dirty="0"/>
              <a:t> </a:t>
            </a:r>
            <a:r>
              <a:rPr lang="en-US" altLang="en-US" sz="3800" dirty="0" err="1"/>
              <a:t>în</a:t>
            </a:r>
            <a:r>
              <a:rPr lang="en-US" altLang="en-US" sz="3800" dirty="0"/>
              <a:t> Java (III)</a:t>
            </a:r>
            <a:endParaRPr lang="en-US" sz="3800" dirty="0"/>
          </a:p>
        </p:txBody>
      </p:sp>
      <p:pic>
        <p:nvPicPr>
          <p:cNvPr id="3" name="Screenshot 2020-11-07 at 08.30.20.png" descr="Screenshot 2020-11-07 at 08.30.20.png">
            <a:extLst>
              <a:ext uri="{FF2B5EF4-FFF2-40B4-BE49-F238E27FC236}">
                <a16:creationId xmlns:a16="http://schemas.microsoft.com/office/drawing/2014/main" id="{879C2B97-8ED0-1C8B-719F-9007C7975B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5100" y="1629470"/>
            <a:ext cx="5102982" cy="2219302"/>
          </a:xfrm>
          <a:prstGeom prst="rect">
            <a:avLst/>
          </a:prstGeom>
          <a:ln w="12700">
            <a:miter lim="400000"/>
          </a:ln>
          <a:effectLst>
            <a:outerShdw blurRad="190500" dist="12700" dir="5400000" rotWithShape="0">
              <a:srgbClr val="000000">
                <a:alpha val="75000"/>
              </a:srgbClr>
            </a:outerShdw>
          </a:effectLst>
        </p:spPr>
      </p:pic>
      <p:pic>
        <p:nvPicPr>
          <p:cNvPr id="4" name="Screenshot 2020-11-07 at 08.31.28.png" descr="Screenshot 2020-11-07 at 08.31.28.png">
            <a:extLst>
              <a:ext uri="{FF2B5EF4-FFF2-40B4-BE49-F238E27FC236}">
                <a16:creationId xmlns:a16="http://schemas.microsoft.com/office/drawing/2014/main" id="{FD75607D-CA21-4EDD-E24B-5122C2395E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09" y="621788"/>
            <a:ext cx="6368716" cy="6133629"/>
          </a:xfrm>
          <a:prstGeom prst="rect">
            <a:avLst/>
          </a:prstGeom>
          <a:ln w="12700">
            <a:miter lim="400000"/>
          </a:ln>
          <a:effectLst>
            <a:outerShdw blurRad="190500" dist="12700" dir="5400000" rotWithShape="0">
              <a:srgbClr val="000000">
                <a:alpha val="75000"/>
              </a:srgbClr>
            </a:out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22B8C7F-85C0-2353-8306-551B696AD608}"/>
              </a:ext>
            </a:extLst>
          </p:cNvPr>
          <p:cNvSpPr/>
          <p:nvPr/>
        </p:nvSpPr>
        <p:spPr>
          <a:xfrm>
            <a:off x="6515100" y="3954650"/>
            <a:ext cx="5574612" cy="280076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ct val="20000"/>
              </a:spcBef>
            </a:pPr>
            <a:r>
              <a:rPr lang="ro-RO" sz="1600" dirty="0">
                <a:solidFill>
                  <a:schemeClr val="tx2">
                    <a:lumMod val="75000"/>
                  </a:schemeClr>
                </a:solidFill>
              </a:rPr>
              <a:t>Implementăm o clasă 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service</a:t>
            </a:r>
            <a:r>
              <a:rPr lang="ro-RO" sz="1600" dirty="0">
                <a:solidFill>
                  <a:schemeClr val="tx2">
                    <a:lumMod val="75000"/>
                  </a:schemeClr>
                </a:solidFill>
              </a:rPr>
              <a:t> care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procesează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apelul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unei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metode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la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distanță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folosind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reflection</a:t>
            </a:r>
            <a:r>
              <a:rPr lang="ro-RO" sz="1600" dirty="0">
                <a:solidFill>
                  <a:schemeClr val="tx2">
                    <a:lumMod val="75000"/>
                  </a:schemeClr>
                </a:solidFill>
              </a:rPr>
              <a:t>:</a:t>
            </a:r>
          </a:p>
          <a:p>
            <a:pPr marL="342900" indent="-34290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Identifică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metoda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după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numele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din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cerere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;</a:t>
            </a:r>
          </a:p>
          <a:p>
            <a:pPr marL="342900" indent="-34290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Creeză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o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instanță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nouă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generând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și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un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identificator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de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sesiune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sau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recuperează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instanța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creată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de un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apel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anterior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după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identificatorul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de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sesiune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trimis de client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în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cerere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;</a:t>
            </a:r>
          </a:p>
          <a:p>
            <a:pPr marL="342900" indent="-34290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Deserializează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argumentele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de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apel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conform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tipului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parametrilor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metodei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;</a:t>
            </a:r>
          </a:p>
          <a:p>
            <a:pPr marL="342900" indent="-34290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Invocă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metoda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cu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argumentele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deserializate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;</a:t>
            </a:r>
          </a:p>
          <a:p>
            <a:pPr marL="342900" indent="-34290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Setează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în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răspuns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rezultatul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execuției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sau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excepția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apărută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.</a:t>
            </a:r>
            <a:endParaRPr lang="ro-RO" sz="16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80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 err="1"/>
              <a:t>Implementarea</a:t>
            </a:r>
            <a:r>
              <a:rPr lang="en-US" altLang="en-US" dirty="0"/>
              <a:t> </a:t>
            </a:r>
            <a:r>
              <a:rPr lang="en-US" altLang="en-US" dirty="0" err="1"/>
              <a:t>unui</a:t>
            </a:r>
            <a:r>
              <a:rPr lang="ro-RO" altLang="en-US" dirty="0"/>
              <a:t> </a:t>
            </a:r>
            <a:r>
              <a:rPr lang="en-US" altLang="en-US" dirty="0"/>
              <a:t>framework</a:t>
            </a:r>
            <a:br>
              <a:rPr lang="ro-RO" altLang="en-US" dirty="0"/>
            </a:br>
            <a:r>
              <a:rPr lang="ro-RO" altLang="en-US" dirty="0"/>
              <a:t>RPC peste TCP</a:t>
            </a:r>
            <a:r>
              <a:rPr lang="en-US" altLang="en-US" dirty="0"/>
              <a:t> </a:t>
            </a:r>
            <a:r>
              <a:rPr lang="en-US" altLang="en-US" dirty="0" err="1"/>
              <a:t>în</a:t>
            </a:r>
            <a:r>
              <a:rPr lang="en-US" altLang="en-US" dirty="0"/>
              <a:t> Java (IV)</a:t>
            </a:r>
            <a:endParaRPr lang="en-US" dirty="0"/>
          </a:p>
        </p:txBody>
      </p:sp>
      <p:pic>
        <p:nvPicPr>
          <p:cNvPr id="5" name="Screenshot 2020-11-07 at 08.56.04.png" descr="Screenshot 2020-11-07 at 08.56.04.png">
            <a:extLst>
              <a:ext uri="{FF2B5EF4-FFF2-40B4-BE49-F238E27FC236}">
                <a16:creationId xmlns:a16="http://schemas.microsoft.com/office/drawing/2014/main" id="{83DBA919-CB42-C525-E7D6-174EDA3D9F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005" y="874548"/>
            <a:ext cx="5520063" cy="3803330"/>
          </a:xfrm>
          <a:prstGeom prst="rect">
            <a:avLst/>
          </a:prstGeom>
          <a:ln w="12700">
            <a:miter lim="400000"/>
          </a:ln>
          <a:effectLst>
            <a:outerShdw blurRad="190500" dist="12700" dir="5400000" rotWithShape="0">
              <a:srgbClr val="000000">
                <a:alpha val="75000"/>
              </a:srgbClr>
            </a:outerShdw>
          </a:effectLst>
        </p:spPr>
      </p:pic>
      <p:pic>
        <p:nvPicPr>
          <p:cNvPr id="6" name="Screenshot 2020-11-07 at 08.57.41.png" descr="Screenshot 2020-11-07 at 08.57.41.png">
            <a:extLst>
              <a:ext uri="{FF2B5EF4-FFF2-40B4-BE49-F238E27FC236}">
                <a16:creationId xmlns:a16="http://schemas.microsoft.com/office/drawing/2014/main" id="{67DE8C76-BA53-F9CD-1344-171BF27A1E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5703" y="1918721"/>
            <a:ext cx="6252291" cy="4823010"/>
          </a:xfrm>
          <a:prstGeom prst="rect">
            <a:avLst/>
          </a:prstGeom>
          <a:ln w="12700">
            <a:miter lim="400000"/>
          </a:ln>
          <a:effectLst>
            <a:outerShdw blurRad="190500" dist="12700" dir="5400000" rotWithShape="0">
              <a:srgbClr val="000000">
                <a:alpha val="75000"/>
              </a:srgbClr>
            </a:outerShdw>
          </a:effec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E08D4E8-3AC6-1FFC-A4F4-9A0ACB964713}"/>
              </a:ext>
            </a:extLst>
          </p:cNvPr>
          <p:cNvSpPr/>
          <p:nvPr/>
        </p:nvSpPr>
        <p:spPr>
          <a:xfrm>
            <a:off x="154004" y="4728872"/>
            <a:ext cx="5520063" cy="201285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ct val="20000"/>
              </a:spcBef>
            </a:pP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Implementăm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un server TCP concurrent care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permite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publicarea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serviciilor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și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răspunde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invocărilor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la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distanță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:</a:t>
            </a:r>
          </a:p>
          <a:p>
            <a:pPr marL="285750" indent="-28575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Deserializează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cererile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venite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de la client;</a:t>
            </a:r>
          </a:p>
          <a:p>
            <a:pPr marL="285750" indent="-28575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Creează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un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obiect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pentru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colectarea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răspunsului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;</a:t>
            </a:r>
          </a:p>
          <a:p>
            <a:pPr marL="285750" indent="-28575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Selectează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serviciul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solicitat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și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apelează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metoda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acestuia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pentru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execuția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metodei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cu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argumentele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din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cerere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;</a:t>
            </a:r>
          </a:p>
          <a:p>
            <a:pPr marL="285750" indent="-28575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Serializează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răspunsul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către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client pe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canalul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TCP</a:t>
            </a:r>
          </a:p>
        </p:txBody>
      </p:sp>
    </p:spTree>
    <p:extLst>
      <p:ext uri="{BB962C8B-B14F-4D97-AF65-F5344CB8AC3E}">
        <p14:creationId xmlns:p14="http://schemas.microsoft.com/office/powerpoint/2010/main" val="1937312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theme/theme1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0102_T_PGO_Template-Technology-16_9" id="{81DCE5C4-B478-45A5-BF3D-F99F6B466453}" vid="{7752A34F-BDE9-4B5C-BD71-8CC51032E0E4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0102_T_PGO_Template-Technology-16_9" id="{81DCE5C4-B478-45A5-BF3D-F99F6B466453}" vid="{9798486C-2361-4817-935E-CFE22018B954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0EDE4C4DE37DE4195A53F6743A7A007" ma:contentTypeVersion="12" ma:contentTypeDescription="Create a new document." ma:contentTypeScope="" ma:versionID="8ff7b4cf7efeeb44785e45130a382d01">
  <xsd:schema xmlns:xsd="http://www.w3.org/2001/XMLSchema" xmlns:xs="http://www.w3.org/2001/XMLSchema" xmlns:p="http://schemas.microsoft.com/office/2006/metadata/properties" xmlns:ns3="6435a3c3-ebd1-43cd-9a1d-4bfead7a3918" xmlns:ns4="90a0a7f2-4f75-40c5-8f89-f5c0f28ab4f4" targetNamespace="http://schemas.microsoft.com/office/2006/metadata/properties" ma:root="true" ma:fieldsID="353d2a4ce6107c6858e4f51c273ad22b" ns3:_="" ns4:_="">
    <xsd:import namespace="6435a3c3-ebd1-43cd-9a1d-4bfead7a3918"/>
    <xsd:import namespace="90a0a7f2-4f75-40c5-8f89-f5c0f28ab4f4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OCR" minOccurs="0"/>
                <xsd:element ref="ns3:MediaLengthInSeconds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435a3c3-ebd1-43cd-9a1d-4bfead7a391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  <xsd:element name="_activity" ma:index="19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0a0a7f2-4f75-40c5-8f89-f5c0f28ab4f4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6435a3c3-ebd1-43cd-9a1d-4bfead7a3918" xsi:nil="true"/>
  </documentManagement>
</p:properties>
</file>

<file path=customXml/itemProps1.xml><?xml version="1.0" encoding="utf-8"?>
<ds:datastoreItem xmlns:ds="http://schemas.openxmlformats.org/officeDocument/2006/customXml" ds:itemID="{DDB0CAE7-3B66-4459-A206-873D2B6FC04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435a3c3-ebd1-43cd-9a1d-4bfead7a3918"/>
    <ds:schemaRef ds:uri="90a0a7f2-4f75-40c5-8f89-f5c0f28ab4f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206774A-0A56-4461-A41A-096807D400A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0A2A8BF-12AE-4DAA-921A-87214F3095DB}">
  <ds:schemaRefs>
    <ds:schemaRef ds:uri="http://schemas.microsoft.com/office/2006/documentManagement/types"/>
    <ds:schemaRef ds:uri="6435a3c3-ebd1-43cd-9a1d-4bfead7a3918"/>
    <ds:schemaRef ds:uri="http://purl.org/dc/elements/1.1/"/>
    <ds:schemaRef ds:uri="http://schemas.microsoft.com/office/2006/metadata/properties"/>
    <ds:schemaRef ds:uri="90a0a7f2-4f75-40c5-8f89-f5c0f28ab4f4"/>
    <ds:schemaRef ds:uri="http://www.w3.org/XML/1998/namespace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0102_T_PGO_Template-Technology-16_9</Template>
  <TotalTime>4364</TotalTime>
  <Words>4518</Words>
  <Application>Microsoft Office PowerPoint</Application>
  <PresentationFormat>Widescreen</PresentationFormat>
  <Paragraphs>441</Paragraphs>
  <Slides>61</Slides>
  <Notes>56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61</vt:i4>
      </vt:variant>
    </vt:vector>
  </HeadingPairs>
  <TitlesOfParts>
    <vt:vector size="69" baseType="lpstr">
      <vt:lpstr>.Apple Color Emoji UI</vt:lpstr>
      <vt:lpstr>Arial</vt:lpstr>
      <vt:lpstr>Calibri</vt:lpstr>
      <vt:lpstr>Calibri Light</vt:lpstr>
      <vt:lpstr>System Font Regular</vt:lpstr>
      <vt:lpstr>Zapf Dingbats</vt:lpstr>
      <vt:lpstr>1_Custom Design</vt:lpstr>
      <vt:lpstr>Custom Design</vt:lpstr>
      <vt:lpstr>Rețele de calculatoare</vt:lpstr>
      <vt:lpstr>Vă mulțumesc că ați venit la curs!</vt:lpstr>
      <vt:lpstr>Apelul de metode la distanță</vt:lpstr>
      <vt:lpstr>Tehnologii RPC</vt:lpstr>
      <vt:lpstr>Tehnologii RPC</vt:lpstr>
      <vt:lpstr>Implementarea unui framework RPC peste TCP în Java</vt:lpstr>
      <vt:lpstr>Implementarea unui framework RPC peste TCP în Java (II)</vt:lpstr>
      <vt:lpstr>Implementarea unui framework RPC peste TCP în Java (III)</vt:lpstr>
      <vt:lpstr>Implementarea unui framework RPC peste TCP în Java (IV)</vt:lpstr>
      <vt:lpstr>Implementarea unui framework RPC peste TCP în Java (V)</vt:lpstr>
      <vt:lpstr>Suportul pentru Reflection în Java</vt:lpstr>
      <vt:lpstr>Implementarea unui framework RPC peste TCP în C#</vt:lpstr>
      <vt:lpstr>Implementarea unui framework RPC peste TCP în C#</vt:lpstr>
      <vt:lpstr>Implementarea unui framework RPC peste TCP în C#</vt:lpstr>
      <vt:lpstr>Suportul pentru Reflection în C#</vt:lpstr>
      <vt:lpstr>Framework-uri RPC folosite în producție</vt:lpstr>
      <vt:lpstr>RMI</vt:lpstr>
      <vt:lpstr>Apelul de metode la distanță prin RMI</vt:lpstr>
      <vt:lpstr>Etapele dezvoltării și consumării unei componente utilizând RMI</vt:lpstr>
      <vt:lpstr>Serviciu pentru execuția task-urilor client</vt:lpstr>
      <vt:lpstr>Serviciu pentru execuția task-urilor client</vt:lpstr>
      <vt:lpstr>Aplicație de Chat folosind RMI</vt:lpstr>
      <vt:lpstr>Aplicație de Chat folosind RMI (II)</vt:lpstr>
      <vt:lpstr>Aplicație de Chat folosind RMI (III)</vt:lpstr>
      <vt:lpstr>Aplicație de Chat folosind RMI (IV)</vt:lpstr>
      <vt:lpstr>Aplicație de Chat folosind RMI (V)</vt:lpstr>
      <vt:lpstr>Avantajele și dezavantajele RMI</vt:lpstr>
      <vt:lpstr>WCF</vt:lpstr>
      <vt:lpstr>Apelul de metode la distanță cu WCF</vt:lpstr>
      <vt:lpstr>Arhitectura WCF</vt:lpstr>
      <vt:lpstr>Contractele și descriptorii</vt:lpstr>
      <vt:lpstr>Nivelul de execuție de execuție</vt:lpstr>
      <vt:lpstr>Nivelul de mesagerie</vt:lpstr>
      <vt:lpstr>Găzduirea și activarea serviciilor</vt:lpstr>
      <vt:lpstr>Comunicarea asincronă folosind canale duplex</vt:lpstr>
      <vt:lpstr>Aplicație de Chat folosind WCF</vt:lpstr>
      <vt:lpstr>Aplicație de Chat folosind WCF (II)</vt:lpstr>
      <vt:lpstr>Aplicație de Chat folosind WCF (III)</vt:lpstr>
      <vt:lpstr>Aplicație de Chat folosind WCF (IV)</vt:lpstr>
      <vt:lpstr>Aplicație de Chat folosind WCF (V)</vt:lpstr>
      <vt:lpstr>Avantajele și dezavantajele WCF</vt:lpstr>
      <vt:lpstr>gRPC</vt:lpstr>
      <vt:lpstr>Ce oferă gRPC?</vt:lpstr>
      <vt:lpstr>Tipuri de servicii gRPC (II)</vt:lpstr>
      <vt:lpstr>Tipuri de servicii gRPC (III)</vt:lpstr>
      <vt:lpstr>Tipuri de servicii gRPC (IV)</vt:lpstr>
      <vt:lpstr>Tipuri de servicii gRPC (V)</vt:lpstr>
      <vt:lpstr>Expirarea, rezilierea și anularea</vt:lpstr>
      <vt:lpstr>Implementarea și consumarea serviciilor gRPC</vt:lpstr>
      <vt:lpstr>Aplicație de chat folosind grpc</vt:lpstr>
      <vt:lpstr>Aplicație de chat folosind grpc (II)</vt:lpstr>
      <vt:lpstr>Aplicație de chat folosind grpc (III)</vt:lpstr>
      <vt:lpstr>Avantajele și dezavantajele gRPC</vt:lpstr>
      <vt:lpstr>SignalR</vt:lpstr>
      <vt:lpstr>Ce oferă SignalR?</vt:lpstr>
      <vt:lpstr>Aplicație de chat folosind SignalR</vt:lpstr>
      <vt:lpstr>Aplicație de chat folosind SignalR (II)</vt:lpstr>
      <vt:lpstr>Aplicație de chat folosind SignalR (III)</vt:lpstr>
      <vt:lpstr>Poanta cursului</vt:lpstr>
      <vt:lpstr>Înregistrarea prezentării</vt:lpstr>
      <vt:lpstr>Vă mulțumesc!</vt:lpstr>
    </vt:vector>
  </TitlesOfParts>
  <Company>Axway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Sisteme de Operare</dc:title>
  <dc:creator>Iulian Ilie Nemedi</dc:creator>
  <dc:description>© Copyright PresentationGo.com</dc:description>
  <cp:lastModifiedBy>Iulian Ilie-Nemedi</cp:lastModifiedBy>
  <cp:revision>895</cp:revision>
  <dcterms:created xsi:type="dcterms:W3CDTF">2023-02-20T18:01:55Z</dcterms:created>
  <dcterms:modified xsi:type="dcterms:W3CDTF">2025-02-24T08:56:10Z</dcterms:modified>
  <cp:category>Templates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0x010100E0EDE4C4DE37DE4195A53F6743A7A007</vt:lpwstr>
  </property>
</Properties>
</file>